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34"/>
  </p:notesMasterIdLst>
  <p:sldIdLst>
    <p:sldId id="256" r:id="rId2"/>
    <p:sldId id="257" r:id="rId3"/>
    <p:sldId id="258" r:id="rId4"/>
    <p:sldId id="306" r:id="rId5"/>
    <p:sldId id="296" r:id="rId6"/>
    <p:sldId id="297" r:id="rId7"/>
    <p:sldId id="298" r:id="rId8"/>
    <p:sldId id="299" r:id="rId9"/>
    <p:sldId id="300" r:id="rId10"/>
    <p:sldId id="303" r:id="rId11"/>
    <p:sldId id="294" r:id="rId12"/>
    <p:sldId id="277" r:id="rId13"/>
    <p:sldId id="301" r:id="rId14"/>
    <p:sldId id="267" r:id="rId15"/>
    <p:sldId id="302" r:id="rId16"/>
    <p:sldId id="275" r:id="rId17"/>
    <p:sldId id="280" r:id="rId18"/>
    <p:sldId id="268" r:id="rId19"/>
    <p:sldId id="293" r:id="rId20"/>
    <p:sldId id="304" r:id="rId21"/>
    <p:sldId id="266" r:id="rId22"/>
    <p:sldId id="282" r:id="rId23"/>
    <p:sldId id="272" r:id="rId24"/>
    <p:sldId id="273" r:id="rId25"/>
    <p:sldId id="270" r:id="rId26"/>
    <p:sldId id="305" r:id="rId27"/>
    <p:sldId id="283" r:id="rId28"/>
    <p:sldId id="284" r:id="rId29"/>
    <p:sldId id="285" r:id="rId30"/>
    <p:sldId id="286" r:id="rId31"/>
    <p:sldId id="287" r:id="rId32"/>
    <p:sldId id="271" r:id="rId33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: Thomas" id="{D6978C29-9611-454E-BEB0-C74C95C23F6F}">
          <p14:sldIdLst>
            <p14:sldId id="256"/>
            <p14:sldId id="257"/>
            <p14:sldId id="258"/>
            <p14:sldId id="306"/>
            <p14:sldId id="296"/>
            <p14:sldId id="297"/>
            <p14:sldId id="298"/>
            <p14:sldId id="299"/>
            <p14:sldId id="300"/>
          </p14:sldIdLst>
        </p14:section>
        <p14:section name="Vorstellung perf-test-suite und Tools" id="{50F268F7-17C7-49AF-885E-87545F2B86FD}">
          <p14:sldIdLst>
            <p14:sldId id="303"/>
            <p14:sldId id="294"/>
            <p14:sldId id="277"/>
          </p14:sldIdLst>
        </p14:section>
        <p14:section name="Optimierungen Images: Nils" id="{103AE7DA-C80C-46D3-B255-78E294BA4975}">
          <p14:sldIdLst>
            <p14:sldId id="301"/>
            <p14:sldId id="267"/>
            <p14:sldId id="302"/>
            <p14:sldId id="275"/>
            <p14:sldId id="280"/>
            <p14:sldId id="268"/>
            <p14:sldId id="293"/>
            <p14:sldId id="304"/>
          </p14:sldIdLst>
        </p14:section>
        <p14:section name="Optimierung TTFB" id="{AAA3668A-6BDE-4DC1-AB90-F8B17FA72ED1}">
          <p14:sldIdLst>
            <p14:sldId id="266"/>
            <p14:sldId id="282"/>
          </p14:sldIdLst>
        </p14:section>
        <p14:section name="Optimierung Rendering" id="{F54C36A7-300A-4A44-8BE4-11E25ACB8582}">
          <p14:sldIdLst>
            <p14:sldId id="272"/>
            <p14:sldId id="273"/>
          </p14:sldIdLst>
        </p14:section>
        <p14:section name="Minifizierung" id="{31CD6783-6AEE-439E-8D13-DF8F43433D24}">
          <p14:sldIdLst>
            <p14:sldId id="270"/>
            <p14:sldId id="305"/>
          </p14:sldIdLst>
        </p14:section>
        <p14:section name="Backlog" id="{7EA20600-75F3-473D-88CA-8EA8E8385DE1}">
          <p14:sldIdLst>
            <p14:sldId id="283"/>
            <p14:sldId id="284"/>
            <p14:sldId id="285"/>
            <p14:sldId id="286"/>
            <p14:sldId id="287"/>
            <p14:sldId id="271"/>
          </p14:sldIdLst>
        </p14:section>
        <p14:section name="Abschnitt ohne Titel" id="{C668BF0E-1318-42DF-9CF1-51A92506961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A086"/>
    <a:srgbClr val="093D33"/>
    <a:srgbClr val="1D9C72"/>
    <a:srgbClr val="27A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4841" autoAdjust="0"/>
  </p:normalViewPr>
  <p:slideViewPr>
    <p:cSldViewPr>
      <p:cViewPr>
        <p:scale>
          <a:sx n="66" d="100"/>
          <a:sy n="66" d="100"/>
        </p:scale>
        <p:origin x="-1674" y="-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10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onpage.org/blog/above-the-fold-webseiten-richtig-aufbauen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://javascript-minifier.com/" TargetMode="External"/><Relationship Id="rId4" Type="http://schemas.openxmlformats.org/officeDocument/2006/relationships/hyperlink" Target="http://cssminifier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javascript-minifier.com/" TargetMode="External"/><Relationship Id="rId2" Type="http://schemas.openxmlformats.org/officeDocument/2006/relationships/hyperlink" Target="http://spritegen.website-performance.org/" TargetMode="External"/><Relationship Id="rId1" Type="http://schemas.openxmlformats.org/officeDocument/2006/relationships/hyperlink" Target="https://de.onpage.org/blog/above-the-fold-webseiten-richtig-aufbauen" TargetMode="External"/><Relationship Id="rId4" Type="http://schemas.openxmlformats.org/officeDocument/2006/relationships/hyperlink" Target="http://cssminifier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D0EDD-F0BE-4E0A-B9F2-CE6FEDE4FAB8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96642E-1B3E-4E49-A2CB-59462D35CFC8}">
      <dgm:prSet phldrT="[Text]"/>
      <dgm:spPr/>
      <dgm:t>
        <a:bodyPr/>
        <a:lstStyle/>
        <a:p>
          <a:r>
            <a:rPr lang="de-DE" dirty="0" err="1" smtClean="0"/>
            <a:t>Above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</a:t>
          </a:r>
          <a:r>
            <a:rPr lang="de-DE" dirty="0" err="1" smtClean="0"/>
            <a:t>fold</a:t>
          </a:r>
          <a:endParaRPr lang="de-DE" dirty="0"/>
        </a:p>
      </dgm:t>
    </dgm:pt>
    <dgm:pt modelId="{4C2BCEED-B679-4D25-A9BD-58A68B558EB3}" type="parTrans" cxnId="{7124E362-1223-4DA7-9E58-473D133A2F7F}">
      <dgm:prSet/>
      <dgm:spPr/>
      <dgm:t>
        <a:bodyPr/>
        <a:lstStyle/>
        <a:p>
          <a:endParaRPr lang="de-DE"/>
        </a:p>
      </dgm:t>
    </dgm:pt>
    <dgm:pt modelId="{F84C237E-8092-49DC-8C06-CE5EE59661A8}" type="sibTrans" cxnId="{7124E362-1223-4DA7-9E58-473D133A2F7F}">
      <dgm:prSet/>
      <dgm:spPr/>
      <dgm:t>
        <a:bodyPr/>
        <a:lstStyle/>
        <a:p>
          <a:endParaRPr lang="de-DE"/>
        </a:p>
      </dgm:t>
    </dgm:pt>
    <dgm:pt modelId="{8FCA2399-3047-42AC-8552-804A022BB44B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http://javascript-minifier.com/</a:t>
          </a:r>
          <a:endParaRPr lang="de-DE" dirty="0">
            <a:solidFill>
              <a:schemeClr val="bg1"/>
            </a:solidFill>
          </a:endParaRPr>
        </a:p>
      </dgm:t>
    </dgm:pt>
    <dgm:pt modelId="{F02D8030-6DB0-4B72-966D-FF6456FF9761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dirty="0" smtClean="0">
            <a:solidFill>
              <a:schemeClr val="bg1"/>
            </a:solidFill>
          </a:endParaRPr>
        </a:p>
      </dgm:t>
    </dgm:pt>
    <dgm:pt modelId="{C5424CE0-F4C9-47F0-B72F-A0FFEFE4D768}" type="sibTrans" cxnId="{5384B595-2A56-4465-BB17-C2EC1A7B4010}">
      <dgm:prSet/>
      <dgm:spPr/>
      <dgm:t>
        <a:bodyPr/>
        <a:lstStyle/>
        <a:p>
          <a:endParaRPr lang="de-DE"/>
        </a:p>
      </dgm:t>
    </dgm:pt>
    <dgm:pt modelId="{41BBF36D-C781-43A0-AC54-EFC34281F828}" type="parTrans" cxnId="{5384B595-2A56-4465-BB17-C2EC1A7B4010}">
      <dgm:prSet/>
      <dgm:spPr/>
      <dgm:t>
        <a:bodyPr/>
        <a:lstStyle/>
        <a:p>
          <a:endParaRPr lang="de-DE"/>
        </a:p>
      </dgm:t>
    </dgm:pt>
    <dgm:pt modelId="{9BD15604-521D-4DDA-981F-B6D031280EDD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https://de.onpage.org/blog/above-the-fold-webseiten-richtig-Qaufbauen</a:t>
          </a:r>
          <a:endParaRPr lang="de-DE" dirty="0" smtClean="0">
            <a:solidFill>
              <a:schemeClr val="bg1"/>
            </a:solidFill>
          </a:endParaRPr>
        </a:p>
      </dgm:t>
    </dgm:pt>
    <dgm:pt modelId="{C60A9180-B8C0-4DF9-A2E0-2B12BEDF6258}" type="sibTrans" cxnId="{0AB960D9-6999-457C-8782-D31B688279EB}">
      <dgm:prSet/>
      <dgm:spPr/>
      <dgm:t>
        <a:bodyPr/>
        <a:lstStyle/>
        <a:p>
          <a:endParaRPr lang="de-DE"/>
        </a:p>
      </dgm:t>
    </dgm:pt>
    <dgm:pt modelId="{F9F1A26F-2049-48FA-B34F-BA515E45C7CA}" type="parTrans" cxnId="{0AB960D9-6999-457C-8782-D31B688279EB}">
      <dgm:prSet/>
      <dgm:spPr/>
      <dgm:t>
        <a:bodyPr/>
        <a:lstStyle/>
        <a:p>
          <a:endParaRPr lang="de-DE"/>
        </a:p>
      </dgm:t>
    </dgm:pt>
    <dgm:pt modelId="{0D5F6790-BD10-4D82-A09B-19B4CAED98B5}" type="sibTrans" cxnId="{142F73EA-6966-4B5C-96AD-B61F43BAED2A}">
      <dgm:prSet/>
      <dgm:spPr/>
      <dgm:t>
        <a:bodyPr/>
        <a:lstStyle/>
        <a:p>
          <a:endParaRPr lang="de-DE"/>
        </a:p>
      </dgm:t>
    </dgm:pt>
    <dgm:pt modelId="{441B3C19-1791-4309-B5BB-8C5E41842B9B}" type="parTrans" cxnId="{142F73EA-6966-4B5C-96AD-B61F43BAED2A}">
      <dgm:prSet/>
      <dgm:spPr/>
      <dgm:t>
        <a:bodyPr/>
        <a:lstStyle/>
        <a:p>
          <a:endParaRPr lang="de-DE"/>
        </a:p>
      </dgm:t>
    </dgm:pt>
    <dgm:pt modelId="{91964A02-6E62-402E-9E61-1C60969505AB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JS Dateien</a:t>
          </a:r>
          <a:endParaRPr lang="de-DE" dirty="0"/>
        </a:p>
      </dgm:t>
    </dgm:pt>
    <dgm:pt modelId="{B482FC19-CC89-4441-BC15-6EC2B11C07BE}">
      <dgm:prSet phldrT="[Text]"/>
      <dgm:spPr/>
      <dgm:t>
        <a:bodyPr/>
        <a:lstStyle/>
        <a:p>
          <a:r>
            <a:rPr lang="de-DE" dirty="0" smtClean="0"/>
            <a:t>CSS Sprites</a:t>
          </a:r>
          <a:endParaRPr lang="de-DE" dirty="0"/>
        </a:p>
      </dgm:t>
    </dgm:pt>
    <dgm:pt modelId="{B1B6FD1A-93A6-4F31-AB20-AF35CE0D674D}" type="sibTrans" cxnId="{FA3D035F-E160-4E4F-BE2B-A1C4051B1C60}">
      <dgm:prSet/>
      <dgm:spPr/>
      <dgm:t>
        <a:bodyPr/>
        <a:lstStyle/>
        <a:p>
          <a:endParaRPr lang="de-DE"/>
        </a:p>
      </dgm:t>
    </dgm:pt>
    <dgm:pt modelId="{1924CE64-3988-43F0-A470-84ED83C15E9B}" type="parTrans" cxnId="{FA3D035F-E160-4E4F-BE2B-A1C4051B1C60}">
      <dgm:prSet/>
      <dgm:spPr/>
      <dgm:t>
        <a:bodyPr/>
        <a:lstStyle/>
        <a:p>
          <a:endParaRPr lang="de-DE"/>
        </a:p>
      </dgm:t>
    </dgm:pt>
    <dgm:pt modelId="{D94A9E29-1D4B-44FA-A768-23A2BE78C41D}" type="sibTrans" cxnId="{249B80FB-5A6C-4E4C-B511-41E66BABFF16}">
      <dgm:prSet/>
      <dgm:spPr/>
      <dgm:t>
        <a:bodyPr/>
        <a:lstStyle/>
        <a:p>
          <a:endParaRPr lang="de-DE"/>
        </a:p>
      </dgm:t>
    </dgm:pt>
    <dgm:pt modelId="{23B0BB3D-5BBD-477D-B937-476A3D2091DE}" type="parTrans" cxnId="{249B80FB-5A6C-4E4C-B511-41E66BABFF16}">
      <dgm:prSet/>
      <dgm:spPr/>
      <dgm:t>
        <a:bodyPr/>
        <a:lstStyle/>
        <a:p>
          <a:endParaRPr lang="de-DE"/>
        </a:p>
      </dgm:t>
    </dgm:pt>
    <dgm:pt modelId="{34C8F986-1D40-458E-9EE2-9FC53D881C07}">
      <dgm:prSet phldrT="[Text]"/>
      <dgm:spPr/>
      <dgm:t>
        <a:bodyPr/>
        <a:lstStyle/>
        <a:p>
          <a:r>
            <a:rPr lang="de-DE" dirty="0" err="1" smtClean="0"/>
            <a:t>Minifizierung</a:t>
          </a:r>
          <a:r>
            <a:rPr lang="de-DE" dirty="0" smtClean="0"/>
            <a:t> von CSS Dateien</a:t>
          </a:r>
          <a:endParaRPr lang="de-DE" dirty="0"/>
        </a:p>
      </dgm:t>
    </dgm:pt>
    <dgm:pt modelId="{D7902292-3899-4E9D-8D21-3E46654C4D0D}" type="parTrans" cxnId="{CB2455AE-F6B3-489D-A58A-DD3747A377EB}">
      <dgm:prSet/>
      <dgm:spPr/>
      <dgm:t>
        <a:bodyPr/>
        <a:lstStyle/>
        <a:p>
          <a:endParaRPr lang="de-DE"/>
        </a:p>
      </dgm:t>
    </dgm:pt>
    <dgm:pt modelId="{057D8260-8369-4BD6-8C91-FFFFF6B343FC}" type="sibTrans" cxnId="{CB2455AE-F6B3-489D-A58A-DD3747A377EB}">
      <dgm:prSet/>
      <dgm:spPr/>
      <dgm:t>
        <a:bodyPr/>
        <a:lstStyle/>
        <a:p>
          <a:endParaRPr lang="de-DE"/>
        </a:p>
      </dgm:t>
    </dgm:pt>
    <dgm:pt modelId="{696C7831-2F98-41DA-BF7A-8A65EFB27309}">
      <dgm:prSet phldrT="[Text]"/>
      <dgm:spPr/>
      <dgm:t>
        <a:bodyPr/>
        <a:lstStyle/>
        <a:p>
          <a:r>
            <a:rPr lang="de-DE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dirty="0">
            <a:solidFill>
              <a:schemeClr val="bg1"/>
            </a:solidFill>
          </a:endParaRPr>
        </a:p>
      </dgm:t>
    </dgm:pt>
    <dgm:pt modelId="{8181531D-2C4C-4317-B6D4-B52897B88BD5}" type="parTrans" cxnId="{0BD545F6-DC3F-4137-BC2C-28B2B0F47232}">
      <dgm:prSet/>
      <dgm:spPr/>
      <dgm:t>
        <a:bodyPr/>
        <a:lstStyle/>
        <a:p>
          <a:endParaRPr lang="de-DE"/>
        </a:p>
      </dgm:t>
    </dgm:pt>
    <dgm:pt modelId="{C46985EE-F0DB-45BB-81B1-0AA763A8F3F8}" type="sibTrans" cxnId="{0BD545F6-DC3F-4137-BC2C-28B2B0F47232}">
      <dgm:prSet/>
      <dgm:spPr/>
      <dgm:t>
        <a:bodyPr/>
        <a:lstStyle/>
        <a:p>
          <a:endParaRPr lang="de-DE"/>
        </a:p>
      </dgm:t>
    </dgm:pt>
    <dgm:pt modelId="{6C73CA49-7A14-4B70-8FDA-986E50401E01}" type="pres">
      <dgm:prSet presAssocID="{F66D0EDD-F0BE-4E0A-B9F2-CE6FEDE4FA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BA65FB55-BCA6-470B-9555-A5F8174C6A80}" type="pres">
      <dgm:prSet presAssocID="{5196642E-1B3E-4E49-A2CB-59462D35CFC8}" presName="vertOne" presStyleCnt="0"/>
      <dgm:spPr/>
    </dgm:pt>
    <dgm:pt modelId="{B51F714F-FDDD-45E1-8FD2-756C1D00E66E}" type="pres">
      <dgm:prSet presAssocID="{5196642E-1B3E-4E49-A2CB-59462D35CFC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1EC7A3F-0DFA-4F38-B673-DCC71CF471FD}" type="pres">
      <dgm:prSet presAssocID="{5196642E-1B3E-4E49-A2CB-59462D35CFC8}" presName="parTransOne" presStyleCnt="0"/>
      <dgm:spPr/>
    </dgm:pt>
    <dgm:pt modelId="{FF5F4C92-FFB4-463B-8703-3C84A5CEC627}" type="pres">
      <dgm:prSet presAssocID="{5196642E-1B3E-4E49-A2CB-59462D35CFC8}" presName="horzOne" presStyleCnt="0"/>
      <dgm:spPr/>
    </dgm:pt>
    <dgm:pt modelId="{B8B17F07-BCCD-4551-AC0E-7A25B0B24D82}" type="pres">
      <dgm:prSet presAssocID="{B482FC19-CC89-4441-BC15-6EC2B11C07BE}" presName="vertTwo" presStyleCnt="0"/>
      <dgm:spPr/>
    </dgm:pt>
    <dgm:pt modelId="{5669A38B-3668-4BCB-A156-1DDA91D3FA94}" type="pres">
      <dgm:prSet presAssocID="{B482FC19-CC89-4441-BC15-6EC2B11C07BE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D145AD0-514D-465A-BE96-C61D1A6CF03A}" type="pres">
      <dgm:prSet presAssocID="{B482FC19-CC89-4441-BC15-6EC2B11C07BE}" presName="parTransTwo" presStyleCnt="0"/>
      <dgm:spPr/>
    </dgm:pt>
    <dgm:pt modelId="{F7C2CAEA-DC6E-4606-9F0C-54A585B76F3F}" type="pres">
      <dgm:prSet presAssocID="{B482FC19-CC89-4441-BC15-6EC2B11C07BE}" presName="horzTwo" presStyleCnt="0"/>
      <dgm:spPr/>
    </dgm:pt>
    <dgm:pt modelId="{22A45D73-E8D9-4A96-B04A-E2CBFEEB859A}" type="pres">
      <dgm:prSet presAssocID="{91964A02-6E62-402E-9E61-1C60969505AB}" presName="vertThree" presStyleCnt="0"/>
      <dgm:spPr/>
    </dgm:pt>
    <dgm:pt modelId="{EBA216B7-D99C-4CA1-997D-DD06F3F97BE7}" type="pres">
      <dgm:prSet presAssocID="{91964A02-6E62-402E-9E61-1C60969505AB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EF48E88-18E9-411C-8915-388CA30F02FE}" type="pres">
      <dgm:prSet presAssocID="{91964A02-6E62-402E-9E61-1C60969505AB}" presName="parTransThree" presStyleCnt="0"/>
      <dgm:spPr/>
    </dgm:pt>
    <dgm:pt modelId="{7E35897A-4BAB-4C3A-AB44-0D4D9AA5530A}" type="pres">
      <dgm:prSet presAssocID="{91964A02-6E62-402E-9E61-1C60969505AB}" presName="horzThree" presStyleCnt="0"/>
      <dgm:spPr/>
    </dgm:pt>
    <dgm:pt modelId="{429F3B16-ADF9-47DB-B6A8-8C950D939086}" type="pres">
      <dgm:prSet presAssocID="{34C8F986-1D40-458E-9EE2-9FC53D881C07}" presName="vertFour" presStyleCnt="0">
        <dgm:presLayoutVars>
          <dgm:chPref val="3"/>
        </dgm:presLayoutVars>
      </dgm:prSet>
      <dgm:spPr/>
    </dgm:pt>
    <dgm:pt modelId="{43406364-91E4-41E0-95F5-5A3F6094DEB4}" type="pres">
      <dgm:prSet presAssocID="{34C8F986-1D40-458E-9EE2-9FC53D881C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79D2D0B-2A1F-41B9-A61D-90F1C0D5044A}" type="pres">
      <dgm:prSet presAssocID="{34C8F986-1D40-458E-9EE2-9FC53D881C07}" presName="horzFour" presStyleCnt="0"/>
      <dgm:spPr/>
    </dgm:pt>
    <dgm:pt modelId="{1572FA7A-6EAC-4EDF-A334-A51220C4B54E}" type="pres">
      <dgm:prSet presAssocID="{F84C237E-8092-49DC-8C06-CE5EE59661A8}" presName="sibSpaceOne" presStyleCnt="0"/>
      <dgm:spPr/>
    </dgm:pt>
    <dgm:pt modelId="{F772A6D3-774B-4093-9234-304F4C67C6DC}" type="pres">
      <dgm:prSet presAssocID="{9BD15604-521D-4DDA-981F-B6D031280EDD}" presName="vertOne" presStyleCnt="0"/>
      <dgm:spPr/>
    </dgm:pt>
    <dgm:pt modelId="{2266A9A1-FF82-4ADC-829F-5C4ECE66B720}" type="pres">
      <dgm:prSet presAssocID="{9BD15604-521D-4DDA-981F-B6D031280EDD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B51AC9A-70EA-41F8-A6AF-E37F8FCDF65F}" type="pres">
      <dgm:prSet presAssocID="{9BD15604-521D-4DDA-981F-B6D031280EDD}" presName="parTransOne" presStyleCnt="0"/>
      <dgm:spPr/>
    </dgm:pt>
    <dgm:pt modelId="{E8A03CBC-6E74-4239-AA40-1AD34655AF5D}" type="pres">
      <dgm:prSet presAssocID="{9BD15604-521D-4DDA-981F-B6D031280EDD}" presName="horzOne" presStyleCnt="0"/>
      <dgm:spPr/>
    </dgm:pt>
    <dgm:pt modelId="{DA1D0E08-1EFC-49C1-BE73-D6B71402146E}" type="pres">
      <dgm:prSet presAssocID="{F02D8030-6DB0-4B72-966D-FF6456FF9761}" presName="vertTwo" presStyleCnt="0"/>
      <dgm:spPr/>
    </dgm:pt>
    <dgm:pt modelId="{9D2FA627-40EA-4C6F-8524-ABE3185D25B9}" type="pres">
      <dgm:prSet presAssocID="{F02D8030-6DB0-4B72-966D-FF6456FF9761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12D807A-8EE9-4F2F-8036-41947E3596C5}" type="pres">
      <dgm:prSet presAssocID="{F02D8030-6DB0-4B72-966D-FF6456FF9761}" presName="parTransTwo" presStyleCnt="0"/>
      <dgm:spPr/>
    </dgm:pt>
    <dgm:pt modelId="{2CD62671-FC89-4D67-9EFC-C2F65F13FF43}" type="pres">
      <dgm:prSet presAssocID="{F02D8030-6DB0-4B72-966D-FF6456FF9761}" presName="horzTwo" presStyleCnt="0"/>
      <dgm:spPr/>
    </dgm:pt>
    <dgm:pt modelId="{B7B3B342-C093-4703-AE81-E842530B7DA5}" type="pres">
      <dgm:prSet presAssocID="{8FCA2399-3047-42AC-8552-804A022BB44B}" presName="vertThree" presStyleCnt="0"/>
      <dgm:spPr/>
    </dgm:pt>
    <dgm:pt modelId="{6389D3C0-C1B2-45D8-B94D-37CD57F3EFFB}" type="pres">
      <dgm:prSet presAssocID="{8FCA2399-3047-42AC-8552-804A022BB44B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4679348-0124-4769-B92B-89CDCCF4D8DC}" type="pres">
      <dgm:prSet presAssocID="{8FCA2399-3047-42AC-8552-804A022BB44B}" presName="parTransThree" presStyleCnt="0"/>
      <dgm:spPr/>
    </dgm:pt>
    <dgm:pt modelId="{11B18B18-7426-44A6-AF08-58A1AADD1B2E}" type="pres">
      <dgm:prSet presAssocID="{8FCA2399-3047-42AC-8552-804A022BB44B}" presName="horzThree" presStyleCnt="0"/>
      <dgm:spPr/>
    </dgm:pt>
    <dgm:pt modelId="{0CAB4EC6-76F6-4FC1-8A5F-03EFFED678A6}" type="pres">
      <dgm:prSet presAssocID="{696C7831-2F98-41DA-BF7A-8A65EFB27309}" presName="vertFour" presStyleCnt="0">
        <dgm:presLayoutVars>
          <dgm:chPref val="3"/>
        </dgm:presLayoutVars>
      </dgm:prSet>
      <dgm:spPr/>
    </dgm:pt>
    <dgm:pt modelId="{8B59E647-2B5D-427C-963C-B1FBB73B5A7F}" type="pres">
      <dgm:prSet presAssocID="{696C7831-2F98-41DA-BF7A-8A65EFB27309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F3CA2BF-51EC-4DFF-93D6-4C7244D10FC9}" type="pres">
      <dgm:prSet presAssocID="{696C7831-2F98-41DA-BF7A-8A65EFB27309}" presName="horzFour" presStyleCnt="0"/>
      <dgm:spPr/>
    </dgm:pt>
  </dgm:ptLst>
  <dgm:cxnLst>
    <dgm:cxn modelId="{249B80FB-5A6C-4E4C-B511-41E66BABFF16}" srcId="{B482FC19-CC89-4441-BC15-6EC2B11C07BE}" destId="{91964A02-6E62-402E-9E61-1C60969505AB}" srcOrd="0" destOrd="0" parTransId="{23B0BB3D-5BBD-477D-B937-476A3D2091DE}" sibTransId="{D94A9E29-1D4B-44FA-A768-23A2BE78C41D}"/>
    <dgm:cxn modelId="{F7BF085E-E1FE-4129-877F-98016BD1F274}" type="presOf" srcId="{9BD15604-521D-4DDA-981F-B6D031280EDD}" destId="{2266A9A1-FF82-4ADC-829F-5C4ECE66B720}" srcOrd="0" destOrd="0" presId="urn:microsoft.com/office/officeart/2005/8/layout/hierarchy4"/>
    <dgm:cxn modelId="{5384B595-2A56-4465-BB17-C2EC1A7B4010}" srcId="{F02D8030-6DB0-4B72-966D-FF6456FF9761}" destId="{8FCA2399-3047-42AC-8552-804A022BB44B}" srcOrd="0" destOrd="0" parTransId="{41BBF36D-C781-43A0-AC54-EFC34281F828}" sibTransId="{C5424CE0-F4C9-47F0-B72F-A0FFEFE4D768}"/>
    <dgm:cxn modelId="{0AB960D9-6999-457C-8782-D31B688279EB}" srcId="{F66D0EDD-F0BE-4E0A-B9F2-CE6FEDE4FAB8}" destId="{9BD15604-521D-4DDA-981F-B6D031280EDD}" srcOrd="1" destOrd="0" parTransId="{F9F1A26F-2049-48FA-B34F-BA515E45C7CA}" sibTransId="{C60A9180-B8C0-4DF9-A2E0-2B12BEDF6258}"/>
    <dgm:cxn modelId="{0BD545F6-DC3F-4137-BC2C-28B2B0F47232}" srcId="{8FCA2399-3047-42AC-8552-804A022BB44B}" destId="{696C7831-2F98-41DA-BF7A-8A65EFB27309}" srcOrd="0" destOrd="0" parTransId="{8181531D-2C4C-4317-B6D4-B52897B88BD5}" sibTransId="{C46985EE-F0DB-45BB-81B1-0AA763A8F3F8}"/>
    <dgm:cxn modelId="{142F73EA-6966-4B5C-96AD-B61F43BAED2A}" srcId="{9BD15604-521D-4DDA-981F-B6D031280EDD}" destId="{F02D8030-6DB0-4B72-966D-FF6456FF9761}" srcOrd="0" destOrd="0" parTransId="{441B3C19-1791-4309-B5BB-8C5E41842B9B}" sibTransId="{0D5F6790-BD10-4D82-A09B-19B4CAED98B5}"/>
    <dgm:cxn modelId="{CB2455AE-F6B3-489D-A58A-DD3747A377EB}" srcId="{91964A02-6E62-402E-9E61-1C60969505AB}" destId="{34C8F986-1D40-458E-9EE2-9FC53D881C07}" srcOrd="0" destOrd="0" parTransId="{D7902292-3899-4E9D-8D21-3E46654C4D0D}" sibTransId="{057D8260-8369-4BD6-8C91-FFFFF6B343FC}"/>
    <dgm:cxn modelId="{DA7A43B6-C64A-4F62-B862-04C28BC0634A}" type="presOf" srcId="{8FCA2399-3047-42AC-8552-804A022BB44B}" destId="{6389D3C0-C1B2-45D8-B94D-37CD57F3EFFB}" srcOrd="0" destOrd="0" presId="urn:microsoft.com/office/officeart/2005/8/layout/hierarchy4"/>
    <dgm:cxn modelId="{5833EB50-4F2F-4F5B-80DE-9960BF8ADE90}" type="presOf" srcId="{696C7831-2F98-41DA-BF7A-8A65EFB27309}" destId="{8B59E647-2B5D-427C-963C-B1FBB73B5A7F}" srcOrd="0" destOrd="0" presId="urn:microsoft.com/office/officeart/2005/8/layout/hierarchy4"/>
    <dgm:cxn modelId="{39E2E4A6-614C-4B84-B3E1-B18E5E7BC01F}" type="presOf" srcId="{F02D8030-6DB0-4B72-966D-FF6456FF9761}" destId="{9D2FA627-40EA-4C6F-8524-ABE3185D25B9}" srcOrd="0" destOrd="0" presId="urn:microsoft.com/office/officeart/2005/8/layout/hierarchy4"/>
    <dgm:cxn modelId="{06A0BF0F-7395-434E-9967-78C2423C929F}" type="presOf" srcId="{34C8F986-1D40-458E-9EE2-9FC53D881C07}" destId="{43406364-91E4-41E0-95F5-5A3F6094DEB4}" srcOrd="0" destOrd="0" presId="urn:microsoft.com/office/officeart/2005/8/layout/hierarchy4"/>
    <dgm:cxn modelId="{6C48FE22-7772-45FC-A0DF-88DF89CE5748}" type="presOf" srcId="{5196642E-1B3E-4E49-A2CB-59462D35CFC8}" destId="{B51F714F-FDDD-45E1-8FD2-756C1D00E66E}" srcOrd="0" destOrd="0" presId="urn:microsoft.com/office/officeart/2005/8/layout/hierarchy4"/>
    <dgm:cxn modelId="{94F60DAF-CA28-45C1-8CD4-464581186C4B}" type="presOf" srcId="{91964A02-6E62-402E-9E61-1C60969505AB}" destId="{EBA216B7-D99C-4CA1-997D-DD06F3F97BE7}" srcOrd="0" destOrd="0" presId="urn:microsoft.com/office/officeart/2005/8/layout/hierarchy4"/>
    <dgm:cxn modelId="{7124E362-1223-4DA7-9E58-473D133A2F7F}" srcId="{F66D0EDD-F0BE-4E0A-B9F2-CE6FEDE4FAB8}" destId="{5196642E-1B3E-4E49-A2CB-59462D35CFC8}" srcOrd="0" destOrd="0" parTransId="{4C2BCEED-B679-4D25-A9BD-58A68B558EB3}" sibTransId="{F84C237E-8092-49DC-8C06-CE5EE59661A8}"/>
    <dgm:cxn modelId="{A20E6573-5DEF-48AE-90CE-D46B21C52EBE}" type="presOf" srcId="{F66D0EDD-F0BE-4E0A-B9F2-CE6FEDE4FAB8}" destId="{6C73CA49-7A14-4B70-8FDA-986E50401E01}" srcOrd="0" destOrd="0" presId="urn:microsoft.com/office/officeart/2005/8/layout/hierarchy4"/>
    <dgm:cxn modelId="{58DCE65F-D08E-4693-85F1-3BE71A55D744}" type="presOf" srcId="{B482FC19-CC89-4441-BC15-6EC2B11C07BE}" destId="{5669A38B-3668-4BCB-A156-1DDA91D3FA94}" srcOrd="0" destOrd="0" presId="urn:microsoft.com/office/officeart/2005/8/layout/hierarchy4"/>
    <dgm:cxn modelId="{FA3D035F-E160-4E4F-BE2B-A1C4051B1C60}" srcId="{5196642E-1B3E-4E49-A2CB-59462D35CFC8}" destId="{B482FC19-CC89-4441-BC15-6EC2B11C07BE}" srcOrd="0" destOrd="0" parTransId="{1924CE64-3988-43F0-A470-84ED83C15E9B}" sibTransId="{B1B6FD1A-93A6-4F31-AB20-AF35CE0D674D}"/>
    <dgm:cxn modelId="{302E2F08-F475-4F70-BE66-DABCA1662251}" type="presParOf" srcId="{6C73CA49-7A14-4B70-8FDA-986E50401E01}" destId="{BA65FB55-BCA6-470B-9555-A5F8174C6A80}" srcOrd="0" destOrd="0" presId="urn:microsoft.com/office/officeart/2005/8/layout/hierarchy4"/>
    <dgm:cxn modelId="{4F065AA6-B716-4493-B888-628E766F9ED3}" type="presParOf" srcId="{BA65FB55-BCA6-470B-9555-A5F8174C6A80}" destId="{B51F714F-FDDD-45E1-8FD2-756C1D00E66E}" srcOrd="0" destOrd="0" presId="urn:microsoft.com/office/officeart/2005/8/layout/hierarchy4"/>
    <dgm:cxn modelId="{B12E94F7-7356-414E-A8D6-E26838F7BCD3}" type="presParOf" srcId="{BA65FB55-BCA6-470B-9555-A5F8174C6A80}" destId="{F1EC7A3F-0DFA-4F38-B673-DCC71CF471FD}" srcOrd="1" destOrd="0" presId="urn:microsoft.com/office/officeart/2005/8/layout/hierarchy4"/>
    <dgm:cxn modelId="{0E0EF10E-6AFE-4301-8D98-CFB441048EE6}" type="presParOf" srcId="{BA65FB55-BCA6-470B-9555-A5F8174C6A80}" destId="{FF5F4C92-FFB4-463B-8703-3C84A5CEC627}" srcOrd="2" destOrd="0" presId="urn:microsoft.com/office/officeart/2005/8/layout/hierarchy4"/>
    <dgm:cxn modelId="{A28AE4D9-6177-44B0-AE17-1BDBDA9ED1DB}" type="presParOf" srcId="{FF5F4C92-FFB4-463B-8703-3C84A5CEC627}" destId="{B8B17F07-BCCD-4551-AC0E-7A25B0B24D82}" srcOrd="0" destOrd="0" presId="urn:microsoft.com/office/officeart/2005/8/layout/hierarchy4"/>
    <dgm:cxn modelId="{346270F2-8DC3-436F-AF2D-82B6F1FB4610}" type="presParOf" srcId="{B8B17F07-BCCD-4551-AC0E-7A25B0B24D82}" destId="{5669A38B-3668-4BCB-A156-1DDA91D3FA94}" srcOrd="0" destOrd="0" presId="urn:microsoft.com/office/officeart/2005/8/layout/hierarchy4"/>
    <dgm:cxn modelId="{54184C46-8FC0-452D-98E1-DBAA192CB01A}" type="presParOf" srcId="{B8B17F07-BCCD-4551-AC0E-7A25B0B24D82}" destId="{DD145AD0-514D-465A-BE96-C61D1A6CF03A}" srcOrd="1" destOrd="0" presId="urn:microsoft.com/office/officeart/2005/8/layout/hierarchy4"/>
    <dgm:cxn modelId="{734E305E-3888-4CD6-A328-3CE0910828F9}" type="presParOf" srcId="{B8B17F07-BCCD-4551-AC0E-7A25B0B24D82}" destId="{F7C2CAEA-DC6E-4606-9F0C-54A585B76F3F}" srcOrd="2" destOrd="0" presId="urn:microsoft.com/office/officeart/2005/8/layout/hierarchy4"/>
    <dgm:cxn modelId="{E9EF8B7D-C373-4434-A418-2748B6BF9B2C}" type="presParOf" srcId="{F7C2CAEA-DC6E-4606-9F0C-54A585B76F3F}" destId="{22A45D73-E8D9-4A96-B04A-E2CBFEEB859A}" srcOrd="0" destOrd="0" presId="urn:microsoft.com/office/officeart/2005/8/layout/hierarchy4"/>
    <dgm:cxn modelId="{4742DF66-9265-4215-8911-1820C1C7B8EF}" type="presParOf" srcId="{22A45D73-E8D9-4A96-B04A-E2CBFEEB859A}" destId="{EBA216B7-D99C-4CA1-997D-DD06F3F97BE7}" srcOrd="0" destOrd="0" presId="urn:microsoft.com/office/officeart/2005/8/layout/hierarchy4"/>
    <dgm:cxn modelId="{48F8D7C5-7A86-4324-9DA2-2ECDBBE421CD}" type="presParOf" srcId="{22A45D73-E8D9-4A96-B04A-E2CBFEEB859A}" destId="{BEF48E88-18E9-411C-8915-388CA30F02FE}" srcOrd="1" destOrd="0" presId="urn:microsoft.com/office/officeart/2005/8/layout/hierarchy4"/>
    <dgm:cxn modelId="{074DB4DF-E8BA-490B-BAEB-F4AB4BFCC0F5}" type="presParOf" srcId="{22A45D73-E8D9-4A96-B04A-E2CBFEEB859A}" destId="{7E35897A-4BAB-4C3A-AB44-0D4D9AA5530A}" srcOrd="2" destOrd="0" presId="urn:microsoft.com/office/officeart/2005/8/layout/hierarchy4"/>
    <dgm:cxn modelId="{054273DC-2ADC-4051-95F4-596869C345F0}" type="presParOf" srcId="{7E35897A-4BAB-4C3A-AB44-0D4D9AA5530A}" destId="{429F3B16-ADF9-47DB-B6A8-8C950D939086}" srcOrd="0" destOrd="0" presId="urn:microsoft.com/office/officeart/2005/8/layout/hierarchy4"/>
    <dgm:cxn modelId="{6F86C700-61E7-443D-85AA-117AA7152101}" type="presParOf" srcId="{429F3B16-ADF9-47DB-B6A8-8C950D939086}" destId="{43406364-91E4-41E0-95F5-5A3F6094DEB4}" srcOrd="0" destOrd="0" presId="urn:microsoft.com/office/officeart/2005/8/layout/hierarchy4"/>
    <dgm:cxn modelId="{15526076-A10B-4641-A5D9-036E272864C1}" type="presParOf" srcId="{429F3B16-ADF9-47DB-B6A8-8C950D939086}" destId="{479D2D0B-2A1F-41B9-A61D-90F1C0D5044A}" srcOrd="1" destOrd="0" presId="urn:microsoft.com/office/officeart/2005/8/layout/hierarchy4"/>
    <dgm:cxn modelId="{EFB13CA3-6B8D-481E-910C-E1596E96C311}" type="presParOf" srcId="{6C73CA49-7A14-4B70-8FDA-986E50401E01}" destId="{1572FA7A-6EAC-4EDF-A334-A51220C4B54E}" srcOrd="1" destOrd="0" presId="urn:microsoft.com/office/officeart/2005/8/layout/hierarchy4"/>
    <dgm:cxn modelId="{CC26C0D3-4192-49A5-8B00-3E25CEEB61A6}" type="presParOf" srcId="{6C73CA49-7A14-4B70-8FDA-986E50401E01}" destId="{F772A6D3-774B-4093-9234-304F4C67C6DC}" srcOrd="2" destOrd="0" presId="urn:microsoft.com/office/officeart/2005/8/layout/hierarchy4"/>
    <dgm:cxn modelId="{6449B9D1-2AAC-41BF-801F-D57279B150B8}" type="presParOf" srcId="{F772A6D3-774B-4093-9234-304F4C67C6DC}" destId="{2266A9A1-FF82-4ADC-829F-5C4ECE66B720}" srcOrd="0" destOrd="0" presId="urn:microsoft.com/office/officeart/2005/8/layout/hierarchy4"/>
    <dgm:cxn modelId="{AA7F046D-87B2-4027-A3AB-14BD9450CE75}" type="presParOf" srcId="{F772A6D3-774B-4093-9234-304F4C67C6DC}" destId="{EB51AC9A-70EA-41F8-A6AF-E37F8FCDF65F}" srcOrd="1" destOrd="0" presId="urn:microsoft.com/office/officeart/2005/8/layout/hierarchy4"/>
    <dgm:cxn modelId="{DF1B6533-DA52-43B2-BE47-E07394792122}" type="presParOf" srcId="{F772A6D3-774B-4093-9234-304F4C67C6DC}" destId="{E8A03CBC-6E74-4239-AA40-1AD34655AF5D}" srcOrd="2" destOrd="0" presId="urn:microsoft.com/office/officeart/2005/8/layout/hierarchy4"/>
    <dgm:cxn modelId="{4900E1A5-7976-4E2A-BBC7-FD872C7C85C7}" type="presParOf" srcId="{E8A03CBC-6E74-4239-AA40-1AD34655AF5D}" destId="{DA1D0E08-1EFC-49C1-BE73-D6B71402146E}" srcOrd="0" destOrd="0" presId="urn:microsoft.com/office/officeart/2005/8/layout/hierarchy4"/>
    <dgm:cxn modelId="{CBB328A0-8BAD-4D45-86EF-051E596F40CA}" type="presParOf" srcId="{DA1D0E08-1EFC-49C1-BE73-D6B71402146E}" destId="{9D2FA627-40EA-4C6F-8524-ABE3185D25B9}" srcOrd="0" destOrd="0" presId="urn:microsoft.com/office/officeart/2005/8/layout/hierarchy4"/>
    <dgm:cxn modelId="{43FD0281-1E06-4973-B7DC-CB79B535F3AF}" type="presParOf" srcId="{DA1D0E08-1EFC-49C1-BE73-D6B71402146E}" destId="{112D807A-8EE9-4F2F-8036-41947E3596C5}" srcOrd="1" destOrd="0" presId="urn:microsoft.com/office/officeart/2005/8/layout/hierarchy4"/>
    <dgm:cxn modelId="{04E4FE85-5C43-4755-9A6E-9062B75E9F67}" type="presParOf" srcId="{DA1D0E08-1EFC-49C1-BE73-D6B71402146E}" destId="{2CD62671-FC89-4D67-9EFC-C2F65F13FF43}" srcOrd="2" destOrd="0" presId="urn:microsoft.com/office/officeart/2005/8/layout/hierarchy4"/>
    <dgm:cxn modelId="{59536F0F-8FF8-4596-8ACC-8C629EB642A3}" type="presParOf" srcId="{2CD62671-FC89-4D67-9EFC-C2F65F13FF43}" destId="{B7B3B342-C093-4703-AE81-E842530B7DA5}" srcOrd="0" destOrd="0" presId="urn:microsoft.com/office/officeart/2005/8/layout/hierarchy4"/>
    <dgm:cxn modelId="{F5677FFF-5187-4A84-B483-71E53120B7DA}" type="presParOf" srcId="{B7B3B342-C093-4703-AE81-E842530B7DA5}" destId="{6389D3C0-C1B2-45D8-B94D-37CD57F3EFFB}" srcOrd="0" destOrd="0" presId="urn:microsoft.com/office/officeart/2005/8/layout/hierarchy4"/>
    <dgm:cxn modelId="{41F0307A-182C-4602-AB27-8D676CA17602}" type="presParOf" srcId="{B7B3B342-C093-4703-AE81-E842530B7DA5}" destId="{24679348-0124-4769-B92B-89CDCCF4D8DC}" srcOrd="1" destOrd="0" presId="urn:microsoft.com/office/officeart/2005/8/layout/hierarchy4"/>
    <dgm:cxn modelId="{D44BBCCC-501C-4B3A-9E06-C38937108B19}" type="presParOf" srcId="{B7B3B342-C093-4703-AE81-E842530B7DA5}" destId="{11B18B18-7426-44A6-AF08-58A1AADD1B2E}" srcOrd="2" destOrd="0" presId="urn:microsoft.com/office/officeart/2005/8/layout/hierarchy4"/>
    <dgm:cxn modelId="{63079BEB-14F4-4CE5-B6FF-EA1FE14A82F9}" type="presParOf" srcId="{11B18B18-7426-44A6-AF08-58A1AADD1B2E}" destId="{0CAB4EC6-76F6-4FC1-8A5F-03EFFED678A6}" srcOrd="0" destOrd="0" presId="urn:microsoft.com/office/officeart/2005/8/layout/hierarchy4"/>
    <dgm:cxn modelId="{F1611535-D9CE-491A-AD7E-79A33FD49ED6}" type="presParOf" srcId="{0CAB4EC6-76F6-4FC1-8A5F-03EFFED678A6}" destId="{8B59E647-2B5D-427C-963C-B1FBB73B5A7F}" srcOrd="0" destOrd="0" presId="urn:microsoft.com/office/officeart/2005/8/layout/hierarchy4"/>
    <dgm:cxn modelId="{1BCE6C2E-4DC0-4420-A2B8-C228F77E9476}" type="presParOf" srcId="{0CAB4EC6-76F6-4FC1-8A5F-03EFFED678A6}" destId="{0F3CA2BF-51EC-4DFF-93D6-4C7244D10F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F714F-FDDD-45E1-8FD2-756C1D00E66E}">
      <dsp:nvSpPr>
        <dsp:cNvPr id="0" name=""/>
        <dsp:cNvSpPr/>
      </dsp:nvSpPr>
      <dsp:spPr>
        <a:xfrm>
          <a:off x="297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Above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the</a:t>
          </a:r>
          <a:r>
            <a:rPr lang="de-DE" sz="1900" kern="1200" dirty="0" smtClean="0"/>
            <a:t> </a:t>
          </a:r>
          <a:r>
            <a:rPr lang="de-DE" sz="1900" kern="1200" dirty="0" err="1" smtClean="0"/>
            <a:t>fold</a:t>
          </a:r>
          <a:endParaRPr lang="de-DE" sz="1900" kern="1200" dirty="0"/>
        </a:p>
      </dsp:txBody>
      <dsp:txXfrm>
        <a:off x="37914" y="35263"/>
        <a:ext cx="3912963" cy="1123186"/>
      </dsp:txXfrm>
    </dsp:sp>
    <dsp:sp modelId="{5669A38B-3668-4BCB-A156-1DDA91D3FA94}">
      <dsp:nvSpPr>
        <dsp:cNvPr id="0" name=""/>
        <dsp:cNvSpPr/>
      </dsp:nvSpPr>
      <dsp:spPr>
        <a:xfrm>
          <a:off x="297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CSS Sprites</a:t>
          </a:r>
          <a:endParaRPr lang="de-DE" sz="1900" kern="1200" dirty="0"/>
        </a:p>
      </dsp:txBody>
      <dsp:txXfrm>
        <a:off x="37914" y="1341275"/>
        <a:ext cx="3912963" cy="1123186"/>
      </dsp:txXfrm>
    </dsp:sp>
    <dsp:sp modelId="{EBA216B7-D99C-4CA1-997D-DD06F3F97BE7}">
      <dsp:nvSpPr>
        <dsp:cNvPr id="0" name=""/>
        <dsp:cNvSpPr/>
      </dsp:nvSpPr>
      <dsp:spPr>
        <a:xfrm>
          <a:off x="297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JS Dateien</a:t>
          </a:r>
          <a:endParaRPr lang="de-DE" sz="1900" kern="1200" dirty="0"/>
        </a:p>
      </dsp:txBody>
      <dsp:txXfrm>
        <a:off x="37914" y="2647287"/>
        <a:ext cx="3912963" cy="1123186"/>
      </dsp:txXfrm>
    </dsp:sp>
    <dsp:sp modelId="{43406364-91E4-41E0-95F5-5A3F6094DEB4}">
      <dsp:nvSpPr>
        <dsp:cNvPr id="0" name=""/>
        <dsp:cNvSpPr/>
      </dsp:nvSpPr>
      <dsp:spPr>
        <a:xfrm>
          <a:off x="297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err="1" smtClean="0"/>
            <a:t>Minifizierung</a:t>
          </a:r>
          <a:r>
            <a:rPr lang="de-DE" sz="1900" kern="1200" dirty="0" smtClean="0"/>
            <a:t> von CSS Dateien</a:t>
          </a:r>
          <a:endParaRPr lang="de-DE" sz="1900" kern="1200" dirty="0"/>
        </a:p>
      </dsp:txBody>
      <dsp:txXfrm>
        <a:off x="37914" y="3953299"/>
        <a:ext cx="3912963" cy="1123186"/>
      </dsp:txXfrm>
    </dsp:sp>
    <dsp:sp modelId="{2266A9A1-FF82-4ADC-829F-5C4ECE66B720}">
      <dsp:nvSpPr>
        <dsp:cNvPr id="0" name=""/>
        <dsp:cNvSpPr/>
      </dsp:nvSpPr>
      <dsp:spPr>
        <a:xfrm>
          <a:off x="4654940" y="319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https://de.onpage.org/blog/above-the-fold-webseiten-richtig-Qaufbauen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35263"/>
        <a:ext cx="3912963" cy="1123186"/>
      </dsp:txXfrm>
    </dsp:sp>
    <dsp:sp modelId="{9D2FA627-40EA-4C6F-8524-ABE3185D25B9}">
      <dsp:nvSpPr>
        <dsp:cNvPr id="0" name=""/>
        <dsp:cNvSpPr/>
      </dsp:nvSpPr>
      <dsp:spPr>
        <a:xfrm>
          <a:off x="4654940" y="1306331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2"/>
            </a:rPr>
            <a:t>http://spritegen.website-performance.org/</a:t>
          </a:r>
          <a:endParaRPr lang="de-DE" sz="1900" kern="1200" dirty="0" smtClean="0">
            <a:solidFill>
              <a:schemeClr val="bg1"/>
            </a:solidFill>
          </a:endParaRPr>
        </a:p>
      </dsp:txBody>
      <dsp:txXfrm>
        <a:off x="4689884" y="1341275"/>
        <a:ext cx="3912963" cy="1123186"/>
      </dsp:txXfrm>
    </dsp:sp>
    <dsp:sp modelId="{6389D3C0-C1B2-45D8-B94D-37CD57F3EFFB}">
      <dsp:nvSpPr>
        <dsp:cNvPr id="0" name=""/>
        <dsp:cNvSpPr/>
      </dsp:nvSpPr>
      <dsp:spPr>
        <a:xfrm>
          <a:off x="4654940" y="2612343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3"/>
            </a:rPr>
            <a:t>http://javascript-minifier.com/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2647287"/>
        <a:ext cx="3912963" cy="1123186"/>
      </dsp:txXfrm>
    </dsp:sp>
    <dsp:sp modelId="{8B59E647-2B5D-427C-963C-B1FBB73B5A7F}">
      <dsp:nvSpPr>
        <dsp:cNvPr id="0" name=""/>
        <dsp:cNvSpPr/>
      </dsp:nvSpPr>
      <dsp:spPr>
        <a:xfrm>
          <a:off x="4654940" y="3918355"/>
          <a:ext cx="3982851" cy="1193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>
              <a:solidFill>
                <a:schemeClr val="bg1"/>
              </a:solidFill>
              <a:hlinkClick xmlns:r="http://schemas.openxmlformats.org/officeDocument/2006/relationships" r:id="rId4"/>
            </a:rPr>
            <a:t>http://cssminifier.com/</a:t>
          </a:r>
          <a:endParaRPr lang="de-DE" sz="1900" kern="1200" dirty="0">
            <a:solidFill>
              <a:schemeClr val="bg1"/>
            </a:solidFill>
          </a:endParaRPr>
        </a:p>
      </dsp:txBody>
      <dsp:txXfrm>
        <a:off x="4689884" y="3953299"/>
        <a:ext cx="3912963" cy="1123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B349A-C721-4934-9DA3-4F19BB882D91}" type="datetimeFigureOut">
              <a:rPr lang="de-DE" smtClean="0"/>
              <a:t>28.04.2015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46BD4-571A-4C5F-8187-E5D74AC745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8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78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10F1F-3D49-41D8-A938-C5163B68A51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76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68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15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3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69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51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06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46BD4-571A-4C5F-8187-E5D74AC745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 userDrawn="1"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 userDrawn="1"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 userDrawn="1"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/>
          <p:cNvSpPr/>
          <p:nvPr userDrawn="1"/>
        </p:nvSpPr>
        <p:spPr bwMode="auto">
          <a:xfrm>
            <a:off x="2587675" y="3814268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 algn="just">
              <a:spcBef>
                <a:spcPts val="600"/>
              </a:spcBef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Unsere Lösung</a:t>
            </a:r>
          </a:p>
        </p:txBody>
      </p:sp>
      <p:sp>
        <p:nvSpPr>
          <p:cNvPr id="53" name="Textplatzhalter 31"/>
          <p:cNvSpPr>
            <a:spLocks noGrp="1"/>
          </p:cNvSpPr>
          <p:nvPr>
            <p:ph type="body" sz="quarter" idx="35" hasCustomPrompt="1"/>
          </p:nvPr>
        </p:nvSpPr>
        <p:spPr>
          <a:xfrm>
            <a:off x="251453" y="1480829"/>
            <a:ext cx="2142000" cy="972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Kunde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3" hasCustomPrompt="1"/>
          </p:nvPr>
        </p:nvSpPr>
        <p:spPr>
          <a:xfrm>
            <a:off x="6552487" y="4632528"/>
            <a:ext cx="2322000" cy="167619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lang="de-DE" sz="1100" baseline="0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r>
              <a:rPr lang="de-DE" sz="1100" dirty="0" smtClean="0"/>
              <a:t>Hier ein aussagekräftiges Bild oder eine Grafik einfügen</a:t>
            </a:r>
          </a:p>
          <a:p>
            <a:endParaRPr lang="de-DE" sz="1100" dirty="0" smtClean="0"/>
          </a:p>
          <a:p>
            <a:endParaRPr lang="de-DE" sz="1100" dirty="0" smtClean="0"/>
          </a:p>
          <a:p>
            <a:r>
              <a:rPr lang="de-DE" sz="1100" dirty="0" smtClean="0"/>
              <a:t>.</a:t>
            </a:r>
          </a:p>
          <a:p>
            <a:r>
              <a:rPr lang="de-DE" sz="1100" dirty="0" smtClean="0"/>
              <a:t>Wahlweise kann der Platz auch für weiteren Text genutzt werden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2587675" y="1480829"/>
            <a:ext cx="3762000" cy="2279274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FontTx/>
              <a:buNone/>
              <a:defRPr sz="1100"/>
            </a:lvl1pPr>
          </a:lstStyle>
          <a:p>
            <a:pPr lvl="0"/>
            <a:r>
              <a:rPr lang="de-DE" dirty="0" smtClean="0"/>
              <a:t>Text einfügen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249123" y="187610"/>
            <a:ext cx="7851962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3" y="549136"/>
            <a:ext cx="7851269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Der Mehrwert</a:t>
            </a: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251453" y="512540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Zeitraum</a:t>
            </a:r>
          </a:p>
        </p:txBody>
      </p:sp>
      <p:sp>
        <p:nvSpPr>
          <p:cNvPr id="23" name="Textplatzhalter 59"/>
          <p:cNvSpPr>
            <a:spLocks noGrp="1"/>
          </p:cNvSpPr>
          <p:nvPr>
            <p:ph type="body" sz="quarter" idx="26" hasCustomPrompt="1"/>
          </p:nvPr>
        </p:nvSpPr>
        <p:spPr>
          <a:xfrm>
            <a:off x="251453" y="5415784"/>
            <a:ext cx="2142000" cy="892367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Format: 10/2013 – 10/2014</a:t>
            </a:r>
          </a:p>
          <a:p>
            <a:pPr lvl="0"/>
            <a:endParaRPr lang="de-DE" dirty="0" smtClean="0"/>
          </a:p>
        </p:txBody>
      </p:sp>
      <p:sp>
        <p:nvSpPr>
          <p:cNvPr id="25" name="Rechteck 24"/>
          <p:cNvSpPr/>
          <p:nvPr userDrawn="1"/>
        </p:nvSpPr>
        <p:spPr bwMode="auto">
          <a:xfrm>
            <a:off x="251453" y="2506012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Das Projekt</a:t>
            </a: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253269" y="3814268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Eingesetzte Technologien</a:t>
            </a:r>
          </a:p>
        </p:txBody>
      </p:sp>
      <p:sp>
        <p:nvSpPr>
          <p:cNvPr id="27" name="Textfeld 26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Gerade Verbindung 30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33" name="Gerade Verbindung 32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47"/>
          </p:nvPr>
        </p:nvSpPr>
        <p:spPr>
          <a:xfrm>
            <a:off x="6553200" y="1480829"/>
            <a:ext cx="2322000" cy="3125787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200"/>
              </a:spcBef>
              <a:defRPr sz="1100"/>
            </a:lvl1pPr>
            <a:lvl2pPr marL="360000" indent="-176213">
              <a:lnSpc>
                <a:spcPct val="100000"/>
              </a:lnSpc>
              <a:spcBef>
                <a:spcPts val="200"/>
              </a:spcBef>
              <a:defRPr sz="1100"/>
            </a:lvl2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35" name="Textplatzhalt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251453" y="2785239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Kurzbeschreibung Projekt</a:t>
            </a:r>
            <a:endParaRPr lang="de-DE" dirty="0" smtClean="0"/>
          </a:p>
        </p:txBody>
      </p:sp>
      <p:sp>
        <p:nvSpPr>
          <p:cNvPr id="36" name="Textplatzhalter 31"/>
          <p:cNvSpPr>
            <a:spLocks noGrp="1"/>
          </p:cNvSpPr>
          <p:nvPr>
            <p:ph type="body" sz="quarter" idx="49" hasCustomPrompt="1"/>
          </p:nvPr>
        </p:nvSpPr>
        <p:spPr>
          <a:xfrm>
            <a:off x="251453" y="4101155"/>
            <a:ext cx="2142000" cy="99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z="1100" dirty="0" smtClean="0"/>
              <a:t>Stichworte Technologien</a:t>
            </a:r>
            <a:endParaRPr lang="de-DE" dirty="0" smtClean="0"/>
          </a:p>
        </p:txBody>
      </p: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/>
          <p:cNvSpPr>
            <a:spLocks noGrp="1"/>
          </p:cNvSpPr>
          <p:nvPr>
            <p:ph sz="quarter" idx="50"/>
          </p:nvPr>
        </p:nvSpPr>
        <p:spPr>
          <a:xfrm>
            <a:off x="2587625" y="4101155"/>
            <a:ext cx="3762000" cy="22046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7" name="Gerade Verbindung 56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eck 75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cxnSp>
        <p:nvCxnSpPr>
          <p:cNvPr id="82" name="Gerade Verbindung 8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/>
          <p:nvPr userDrawn="1"/>
        </p:nvCxnSpPr>
        <p:spPr bwMode="gray">
          <a:xfrm>
            <a:off x="2493168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 userDrawn="1"/>
        </p:nvCxnSpPr>
        <p:spPr bwMode="gray">
          <a:xfrm>
            <a:off x="6450394" y="1193771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fik 8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 userDrawn="1"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33" name="Rechteck 32"/>
          <p:cNvSpPr/>
          <p:nvPr userDrawn="1"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 userDrawn="1"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 userDrawn="1"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 userDrawn="1"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 userDrawn="1"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696" y="157109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7605448" y="174626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 userDrawn="1"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1061832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tzte Folie Kontaktinf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bLeanShape Left Angle 11"/>
          <p:cNvSpPr/>
          <p:nvPr userDrawn="1"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610866"/>
            <a:ext cx="3240162" cy="503237"/>
          </a:xfrm>
        </p:spPr>
        <p:txBody>
          <a:bodyPr wrap="none" bIns="72000" anchor="b"/>
          <a:lstStyle>
            <a:lvl1pPr marL="0" indent="0">
              <a:spcBef>
                <a:spcPts val="0"/>
              </a:spcBef>
              <a:buNone/>
              <a:defRPr sz="2200" b="0" baseline="0">
                <a:solidFill>
                  <a:schemeClr val="tx2"/>
                </a:solidFill>
              </a:defRPr>
            </a:lvl1pPr>
            <a:lvl2pPr marL="383850" indent="0">
              <a:buNone/>
              <a:defRPr sz="2400"/>
            </a:lvl2pPr>
            <a:lvl3pPr marL="860400" indent="0">
              <a:buNone/>
              <a:defRPr sz="2400"/>
            </a:lvl3pPr>
            <a:lvl4pPr marL="1332000" indent="0">
              <a:buNone/>
              <a:defRPr sz="2400"/>
            </a:lvl4pPr>
            <a:lvl5pPr marL="1724400" indent="0">
              <a:buNone/>
              <a:defRPr sz="2400"/>
            </a:lvl5pPr>
          </a:lstStyle>
          <a:p>
            <a:pPr lvl="0"/>
            <a:r>
              <a:rPr lang="de-DE" dirty="0" smtClean="0"/>
              <a:t>Kontakt / Ihre Fragen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60552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r>
              <a:rPr lang="de-DE" dirty="0" smtClean="0"/>
              <a:t>Ansprechpartner 1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924300" y="3283087"/>
            <a:ext cx="3240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383850" indent="0">
              <a:buNone/>
              <a:defRPr/>
            </a:lvl2pPr>
            <a:lvl3pPr marL="860400" indent="0">
              <a:buNone/>
              <a:defRPr/>
            </a:lvl3pPr>
            <a:lvl4pPr marL="1332000" indent="0">
              <a:buNone/>
              <a:defRPr/>
            </a:lvl4pPr>
            <a:lvl5pPr marL="1724400" indent="0">
              <a:buNone/>
              <a:defRPr/>
            </a:lvl5pPr>
          </a:lstStyle>
          <a:p>
            <a:r>
              <a:rPr lang="de-DE" dirty="0" smtClean="0"/>
              <a:t>Ansprechpartner 2</a:t>
            </a:r>
          </a:p>
          <a:p>
            <a:r>
              <a:rPr lang="de-DE" dirty="0" smtClean="0"/>
              <a:t>Mailadresse</a:t>
            </a:r>
            <a:br>
              <a:rPr lang="de-DE" dirty="0" smtClean="0"/>
            </a:br>
            <a:r>
              <a:rPr lang="de-DE" dirty="0" smtClean="0"/>
              <a:t>Telefon</a:t>
            </a:r>
            <a:endParaRPr lang="de-DE" sz="1400" dirty="0" smtClean="0"/>
          </a:p>
        </p:txBody>
      </p:sp>
      <p:sp>
        <p:nvSpPr>
          <p:cNvPr id="27" name="Textplatzhalt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560552" y="4421345"/>
            <a:ext cx="3240000" cy="158417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aseline="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www.iteratec.de</a:t>
            </a:r>
            <a:endParaRPr lang="de-DE" dirty="0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924300" y="4421345"/>
            <a:ext cx="3240000" cy="86409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383850" indent="0">
              <a:buNone/>
              <a:defRPr sz="1400"/>
            </a:lvl2pPr>
            <a:lvl3pPr marL="860400" indent="0">
              <a:buNone/>
              <a:defRPr sz="1400"/>
            </a:lvl3pPr>
            <a:lvl4pPr marL="1332000" indent="0">
              <a:buNone/>
              <a:defRPr sz="1400"/>
            </a:lvl4pPr>
            <a:lvl5pPr marL="1724400" indent="0">
              <a:buNone/>
              <a:defRPr sz="1400"/>
            </a:lvl5pPr>
          </a:lstStyle>
          <a:p>
            <a:pPr lvl="0"/>
            <a:r>
              <a:rPr lang="de-DE" dirty="0" smtClean="0"/>
              <a:t>iteratec GmbH</a:t>
            </a:r>
          </a:p>
          <a:p>
            <a:pPr lvl="0"/>
            <a:r>
              <a:rPr lang="de-DE" dirty="0" smtClean="0"/>
              <a:t>Inselkammerstr. 4</a:t>
            </a:r>
          </a:p>
          <a:p>
            <a:pPr lvl="0"/>
            <a:r>
              <a:rPr lang="de-DE" dirty="0" smtClean="0"/>
              <a:t>82008 Unterhaching</a:t>
            </a:r>
            <a:endParaRPr lang="de-DE" dirty="0"/>
          </a:p>
        </p:txBody>
      </p:sp>
      <p:pic>
        <p:nvPicPr>
          <p:cNvPr id="15" name="Bild 1" descr="Neues-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0"/>
          <p:cNvPicPr>
            <a:picLocks noChangeAspect="1"/>
          </p:cNvPicPr>
          <p:nvPr userDrawn="1"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 userDrawn="1"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?sleep=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erf-test-suite-experiments.wpt.iteratec.d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jpe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g"/><Relationship Id="rId5" Type="http://schemas.openxmlformats.org/officeDocument/2006/relationships/hyperlink" Target="http://trimage.org/" TargetMode="External"/><Relationship Id="rId4" Type="http://schemas.openxmlformats.org/officeDocument/2006/relationships/hyperlink" Target="https://imageoptim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oreilly.com/velocity2009/public/schedule/detail/8523" TargetMode="External"/><Relationship Id="rId3" Type="http://schemas.openxmlformats.org/officeDocument/2006/relationships/hyperlink" Target="http://news.cnet.com/8301-10784_3-9954972-7.html" TargetMode="External"/><Relationship Id="rId7" Type="http://schemas.openxmlformats.org/officeDocument/2006/relationships/hyperlink" Target="http://scribd.com/doc/16878352/The-Secret-Weapons-of-the-AOL-Optimization-Team" TargetMode="External"/><Relationship Id="rId2" Type="http://schemas.openxmlformats.org/officeDocument/2006/relationships/hyperlink" Target="http://blog.mozilla.com/metrics/category/website-optim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evesouders.com/blog/2008/03/06/how-green-is-your-web-page/" TargetMode="External"/><Relationship Id="rId11" Type="http://schemas.openxmlformats.org/officeDocument/2006/relationships/hyperlink" Target="http://googlewebmastercentral.blogspot.com/2010/04/using-site-speed-in-web-search-ranking.html" TargetMode="External"/><Relationship Id="rId5" Type="http://schemas.openxmlformats.org/officeDocument/2006/relationships/hyperlink" Target="http://en.oreilly.com/velocity2009/public/schedule/detail/7709" TargetMode="External"/><Relationship Id="rId10" Type="http://schemas.openxmlformats.org/officeDocument/2006/relationships/hyperlink" Target="http://slideshare.net/stoyan/dont-make-me-wait-or-building-highperformance-web-applications" TargetMode="External"/><Relationship Id="rId4" Type="http://schemas.openxmlformats.org/officeDocument/2006/relationships/hyperlink" Target="http://en.oreilly.com/velocity2008/public/schedule/detail/3632" TargetMode="External"/><Relationship Id="rId9" Type="http://schemas.openxmlformats.org/officeDocument/2006/relationships/hyperlink" Target="https://books.google.de/books?id=KfW-AAAAQBAJ&amp;pg=PA175&amp;lpg=PA175&amp;dq=performance+aberdeen+study+160&amp;source=bl&amp;ots=saYc-Ir4yQ&amp;sig=BuDNMsJkuX-1p_7WSaKhkxWMHOs&amp;hl=de&amp;sa=X&amp;ei=JffdVN7tDMieywOG9oHQBg&amp;ved=0CDoQ6AEwBA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Hackathon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– Der langsamste Shop der Welt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51520" y="2060848"/>
            <a:ext cx="4896544" cy="44644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Stellt typische Produktliste eines Shops dar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Performt</a:t>
            </a:r>
            <a:r>
              <a:rPr lang="de-DE" dirty="0" smtClean="0"/>
              <a:t> sehr schlecht</a:t>
            </a:r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b="1" dirty="0" smtClean="0"/>
              <a:t>Woran und wie sieht man das?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Developer-Tools </a:t>
            </a:r>
            <a:r>
              <a:rPr lang="de-DE" dirty="0" smtClean="0"/>
              <a:t>Browser</a:t>
            </a:r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Performance-</a:t>
            </a:r>
            <a:r>
              <a:rPr lang="de-DE" dirty="0" err="1" smtClean="0"/>
              <a:t>Bookmarklet</a:t>
            </a:r>
            <a:endParaRPr lang="de-DE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smtClean="0"/>
              <a:t>Google Pagespeed </a:t>
            </a:r>
            <a:r>
              <a:rPr lang="de-DE" dirty="0" err="1" smtClean="0"/>
              <a:t>Insights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100" dirty="0" smtClean="0"/>
              <a:t>https</a:t>
            </a:r>
            <a:r>
              <a:rPr lang="de-DE" sz="1100" dirty="0"/>
              <a:t>://developers.google.com/speed/pagespeed/insights/</a:t>
            </a:r>
            <a:endParaRPr lang="de-DE" sz="1100" dirty="0" smtClean="0"/>
          </a:p>
          <a:p>
            <a:pPr marL="727200" lvl="1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dirty="0" err="1" smtClean="0"/>
              <a:t>OpenSpeedMonitor</a:t>
            </a:r>
            <a:r>
              <a:rPr lang="de-DE" dirty="0" smtClean="0"/>
              <a:t> / Webpagetest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10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01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3"/>
          <a:stretch/>
        </p:blipFill>
        <p:spPr bwMode="auto">
          <a:xfrm>
            <a:off x="0" y="963774"/>
            <a:ext cx="9150072" cy="58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15416"/>
            <a:ext cx="9150072" cy="273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hteck 8"/>
          <p:cNvSpPr/>
          <p:nvPr/>
        </p:nvSpPr>
        <p:spPr>
          <a:xfrm>
            <a:off x="0" y="-1"/>
            <a:ext cx="9144000" cy="946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 Bookmarklet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Zum schnellen Testen der Performance</a:t>
            </a:r>
            <a:endParaRPr lang="de-DE" dirty="0"/>
          </a:p>
        </p:txBody>
      </p:sp>
      <p:cxnSp>
        <p:nvCxnSpPr>
          <p:cNvPr id="13" name="Gerade Verbindung 1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3"/>
          <a:stretch/>
        </p:blipFill>
        <p:spPr bwMode="auto">
          <a:xfrm>
            <a:off x="0" y="1351200"/>
            <a:ext cx="9150072" cy="55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/>
          <p:nvPr/>
        </p:nvSpPr>
        <p:spPr>
          <a:xfrm>
            <a:off x="5076056" y="1983384"/>
            <a:ext cx="3888432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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Wie schnell wird die Seite gerendert?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5205772" y="963774"/>
            <a:ext cx="80638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995935" y="960123"/>
            <a:ext cx="1112897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2843808" y="960123"/>
            <a:ext cx="1080120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547664" y="960123"/>
            <a:ext cx="1152128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0" y="963774"/>
            <a:ext cx="1475656" cy="304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25" name="Gewinkelte Verbindung 24"/>
          <p:cNvCxnSpPr>
            <a:stCxn id="23" idx="2"/>
          </p:cNvCxnSpPr>
          <p:nvPr/>
        </p:nvCxnSpPr>
        <p:spPr>
          <a:xfrm rot="16200000" flipH="1">
            <a:off x="5251654" y="1626072"/>
            <a:ext cx="720974" cy="635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34" idx="2"/>
          </p:cNvCxnSpPr>
          <p:nvPr/>
        </p:nvCxnSpPr>
        <p:spPr>
          <a:xfrm rot="5400000">
            <a:off x="3883782" y="1933711"/>
            <a:ext cx="133720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2513356"/>
            <a:ext cx="3888431" cy="116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Gewinkelte Verbindung 39"/>
          <p:cNvCxnSpPr>
            <a:stCxn id="35" idx="2"/>
          </p:cNvCxnSpPr>
          <p:nvPr/>
        </p:nvCxnSpPr>
        <p:spPr>
          <a:xfrm rot="16200000" flipH="1">
            <a:off x="2374080" y="2274896"/>
            <a:ext cx="201957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winkelte Verbindung 41"/>
          <p:cNvCxnSpPr>
            <a:stCxn id="36" idx="2"/>
          </p:cNvCxnSpPr>
          <p:nvPr/>
        </p:nvCxnSpPr>
        <p:spPr>
          <a:xfrm rot="5400000">
            <a:off x="772754" y="2616083"/>
            <a:ext cx="2701948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>
            <a:stCxn id="37" idx="2"/>
          </p:cNvCxnSpPr>
          <p:nvPr/>
        </p:nvCxnSpPr>
        <p:spPr>
          <a:xfrm rot="5400000">
            <a:off x="-977407" y="2983995"/>
            <a:ext cx="343047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16A0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4139952" y="2602313"/>
            <a:ext cx="3960440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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Kann man den DOM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Tree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 optimieren?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32285"/>
            <a:ext cx="3960440" cy="188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hteck 29"/>
          <p:cNvSpPr/>
          <p:nvPr/>
        </p:nvSpPr>
        <p:spPr>
          <a:xfrm>
            <a:off x="3053380" y="3284685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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gut sind die Ladezeiten der Bilder?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/>
          <a:stretch/>
        </p:blipFill>
        <p:spPr bwMode="auto">
          <a:xfrm>
            <a:off x="3053380" y="3814657"/>
            <a:ext cx="4110907" cy="258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26"/>
          <a:stretch/>
        </p:blipFill>
        <p:spPr bwMode="auto">
          <a:xfrm>
            <a:off x="1691680" y="4497029"/>
            <a:ext cx="4110907" cy="197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hteck 30"/>
          <p:cNvSpPr/>
          <p:nvPr/>
        </p:nvSpPr>
        <p:spPr>
          <a:xfrm>
            <a:off x="1691680" y="3967057"/>
            <a:ext cx="4110907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sind die Ladezeiten der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28"/>
          <a:stretch/>
        </p:blipFill>
        <p:spPr bwMode="auto">
          <a:xfrm>
            <a:off x="481377" y="5229200"/>
            <a:ext cx="4627456" cy="141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hteck 31"/>
          <p:cNvSpPr/>
          <p:nvPr/>
        </p:nvSpPr>
        <p:spPr>
          <a:xfrm>
            <a:off x="481377" y="4699228"/>
            <a:ext cx="4627455" cy="529972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FontAwesome" pitchFamily="50" charset="0"/>
              </a:rPr>
              <a:t> 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Wie verteilen sich die geladenen </a:t>
            </a:r>
            <a:r>
              <a:rPr lang="de-DE" sz="1600" dirty="0" err="1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Resourcen</a:t>
            </a:r>
            <a:r>
              <a:rPr lang="de-DE" sz="1600" dirty="0" smtClean="0">
                <a:solidFill>
                  <a:schemeClr val="bg1">
                    <a:lumMod val="95000"/>
                  </a:schemeClr>
                </a:solidFill>
                <a:latin typeface="+mj-lt"/>
              </a:rPr>
              <a:t>?</a:t>
            </a:r>
            <a:endParaRPr lang="de-DE" sz="16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54" name="Rechteck 53"/>
          <p:cNvSpPr/>
          <p:nvPr/>
        </p:nvSpPr>
        <p:spPr>
          <a:xfrm>
            <a:off x="10620672" y="4936610"/>
            <a:ext cx="9144000" cy="5745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76" name="Rechteck 75"/>
          <p:cNvSpPr/>
          <p:nvPr/>
        </p:nvSpPr>
        <p:spPr>
          <a:xfrm>
            <a:off x="11212615" y="6820946"/>
            <a:ext cx="7920880" cy="1718687"/>
          </a:xfrm>
          <a:prstGeom prst="rect">
            <a:avLst/>
          </a:prstGeom>
          <a:solidFill>
            <a:srgbClr val="16A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4"/>
            <a:r>
              <a:rPr lang="de-DE" sz="2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http://scale-team.github.io/scale-perf/</a:t>
            </a:r>
          </a:p>
        </p:txBody>
      </p:sp>
      <p:pic>
        <p:nvPicPr>
          <p:cNvPr id="1038" name="Picture 14" descr="C:\Users\thi\Downloads\FastQ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631" y="6908911"/>
            <a:ext cx="1520572" cy="15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69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8.67362E-19 L -0.00035 0.05579 " pathEditMode="fixed" rAng="0" ptsTypes="AA">
                                      <p:cBhvr>
                                        <p:cTn id="10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2801 L 0.01215 0.1838 " pathEditMode="fixed" rAng="0" ptsTypes="AA">
                                      <p:cBhvr>
                                        <p:cTn id="1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8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3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69" dur="3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3 -0.55712 L -0.01198 -0.55643 " pathEditMode="fixed" rAng="0" ptsTypes="AA">
                                      <p:cBhvr>
                                        <p:cTn id="171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Developer </a:t>
            </a:r>
            <a:r>
              <a:rPr lang="de-DE" dirty="0" smtClean="0"/>
              <a:t>Tools im Chrome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8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" y="1052736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" y="3573578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444208" y="2636912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000979" y="1916832"/>
            <a:ext cx="3055937" cy="13490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/>
              <a:t>http://</a:t>
            </a:r>
            <a:r>
              <a:rPr lang="de-DE" sz="1600" dirty="0" smtClean="0"/>
              <a:t>httparchive.org </a:t>
            </a:r>
            <a:br>
              <a:rPr lang="de-DE" sz="1600" dirty="0" smtClean="0"/>
            </a:br>
            <a:r>
              <a:rPr lang="de-DE" sz="1600" b="1" dirty="0" smtClean="0"/>
              <a:t>April 2015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b="1" dirty="0" smtClean="0">
                <a:solidFill>
                  <a:srgbClr val="C00000"/>
                </a:solidFill>
              </a:rPr>
              <a:t>&gt; 60%</a:t>
            </a:r>
            <a:r>
              <a:rPr lang="de-DE" sz="1600" dirty="0" smtClean="0"/>
              <a:t> des Gewichts heutiger Webseiten sind Bilder</a:t>
            </a:r>
            <a:endParaRPr lang="de-DE" sz="1600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79" y="3094112"/>
            <a:ext cx="3055937" cy="2603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13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hteck 250"/>
          <p:cNvSpPr/>
          <p:nvPr/>
        </p:nvSpPr>
        <p:spPr>
          <a:xfrm>
            <a:off x="3186038" y="2060848"/>
            <a:ext cx="5957962" cy="4797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2" name="Rechteck 251"/>
          <p:cNvSpPr/>
          <p:nvPr/>
        </p:nvSpPr>
        <p:spPr>
          <a:xfrm>
            <a:off x="0" y="2060848"/>
            <a:ext cx="3186038" cy="4797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53" name="Rechteck 252"/>
          <p:cNvSpPr/>
          <p:nvPr/>
        </p:nvSpPr>
        <p:spPr>
          <a:xfrm>
            <a:off x="-12536" y="191387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24967"/>
            <a:ext cx="8640762" cy="863873"/>
          </a:xfrm>
        </p:spPr>
        <p:txBody>
          <a:bodyPr/>
          <a:lstStyle/>
          <a:p>
            <a:r>
              <a:rPr lang="de-DE" dirty="0"/>
              <a:t>Grundidee: </a:t>
            </a:r>
          </a:p>
          <a:p>
            <a:pPr lvl="1"/>
            <a:r>
              <a:rPr lang="de-DE" dirty="0"/>
              <a:t>Bilder die initial sichtbar sind sollten direkt geladen werden </a:t>
            </a:r>
          </a:p>
          <a:p>
            <a:pPr lvl="1"/>
            <a:r>
              <a:rPr lang="de-DE" dirty="0" smtClean="0"/>
              <a:t>Alle </a:t>
            </a:r>
            <a:r>
              <a:rPr lang="de-DE" dirty="0"/>
              <a:t>anderen Bilder werden erst anschließend nachgeladen.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6906774" y="188913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„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“ direkt lädt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74" y="2377628"/>
            <a:ext cx="2516937" cy="472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62" y="2119008"/>
            <a:ext cx="2664295" cy="229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eschweifte Klammer rechts 12"/>
          <p:cNvSpPr/>
          <p:nvPr/>
        </p:nvSpPr>
        <p:spPr>
          <a:xfrm>
            <a:off x="5961557" y="2119008"/>
            <a:ext cx="485561" cy="2298957"/>
          </a:xfrm>
          <a:prstGeom prst="rightBrace">
            <a:avLst>
              <a:gd name="adj1" fmla="val 8333"/>
              <a:gd name="adj2" fmla="val 2215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447118" y="2298720"/>
            <a:ext cx="1800200" cy="6982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Above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fold</a:t>
            </a:r>
            <a:r>
              <a:rPr lang="de-DE" sz="1600" dirty="0" smtClean="0">
                <a:solidFill>
                  <a:schemeClr val="tx1"/>
                </a:solidFill>
              </a:rPr>
              <a:t> Bereich</a:t>
            </a:r>
          </a:p>
        </p:txBody>
      </p:sp>
      <p:cxnSp>
        <p:nvCxnSpPr>
          <p:cNvPr id="16" name="Gerade Verbindung mit Pfeil 15"/>
          <p:cNvCxnSpPr>
            <a:stCxn id="18" idx="1"/>
            <a:endCxn id="64" idx="3"/>
          </p:cNvCxnSpPr>
          <p:nvPr/>
        </p:nvCxnSpPr>
        <p:spPr>
          <a:xfrm flipH="1" flipV="1">
            <a:off x="5745534" y="3013845"/>
            <a:ext cx="727080" cy="559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8" idx="1"/>
            <a:endCxn id="58" idx="0"/>
          </p:cNvCxnSpPr>
          <p:nvPr/>
        </p:nvCxnSpPr>
        <p:spPr>
          <a:xfrm flipH="1">
            <a:off x="4322929" y="3573016"/>
            <a:ext cx="2149685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6472614" y="3356992"/>
            <a:ext cx="18002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Bilder in diesem Bereich werden direkt geladen</a:t>
            </a:r>
          </a:p>
        </p:txBody>
      </p:sp>
      <p:cxnSp>
        <p:nvCxnSpPr>
          <p:cNvPr id="27" name="Gerade Verbindung mit Pfeil 26"/>
          <p:cNvCxnSpPr>
            <a:stCxn id="18" idx="1"/>
            <a:endCxn id="53" idx="0"/>
          </p:cNvCxnSpPr>
          <p:nvPr/>
        </p:nvCxnSpPr>
        <p:spPr>
          <a:xfrm flipH="1">
            <a:off x="3768027" y="3573016"/>
            <a:ext cx="2704587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18" idx="1"/>
            <a:endCxn id="59" idx="0"/>
          </p:cNvCxnSpPr>
          <p:nvPr/>
        </p:nvCxnSpPr>
        <p:spPr>
          <a:xfrm flipH="1">
            <a:off x="4878724" y="3573016"/>
            <a:ext cx="1593890" cy="340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8" idx="1"/>
            <a:endCxn id="60" idx="0"/>
          </p:cNvCxnSpPr>
          <p:nvPr/>
        </p:nvCxnSpPr>
        <p:spPr>
          <a:xfrm flipH="1">
            <a:off x="5424211" y="3573016"/>
            <a:ext cx="1048403" cy="339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518712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073614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4629409" y="391354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0" name="Rechteck 59"/>
          <p:cNvSpPr/>
          <p:nvPr/>
        </p:nvSpPr>
        <p:spPr>
          <a:xfrm>
            <a:off x="5174896" y="3912178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493412" y="2624400"/>
            <a:ext cx="2252122" cy="77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3518712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4" name="Rechteck 143"/>
          <p:cNvSpPr/>
          <p:nvPr/>
        </p:nvSpPr>
        <p:spPr>
          <a:xfrm>
            <a:off x="4073614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5" name="Rechteck 144"/>
          <p:cNvSpPr/>
          <p:nvPr/>
        </p:nvSpPr>
        <p:spPr>
          <a:xfrm>
            <a:off x="4629409" y="492166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6" name="Rechteck 145"/>
          <p:cNvSpPr/>
          <p:nvPr/>
        </p:nvSpPr>
        <p:spPr>
          <a:xfrm>
            <a:off x="5174896" y="4920290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3507814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8" name="Rechteck 147"/>
          <p:cNvSpPr/>
          <p:nvPr/>
        </p:nvSpPr>
        <p:spPr>
          <a:xfrm>
            <a:off x="4062716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4618511" y="588891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0" name="Rechteck 149"/>
          <p:cNvSpPr/>
          <p:nvPr/>
        </p:nvSpPr>
        <p:spPr>
          <a:xfrm>
            <a:off x="5163998" y="5887544"/>
            <a:ext cx="498630" cy="30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395536" y="5227830"/>
            <a:ext cx="2553072" cy="72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Bilder in diesem Bereich werden erst geladen, wenn „</a:t>
            </a:r>
            <a:r>
              <a:rPr lang="de-DE" sz="1200" dirty="0" err="1">
                <a:solidFill>
                  <a:schemeClr val="tx1"/>
                </a:solidFill>
              </a:rPr>
              <a:t>Above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fold</a:t>
            </a:r>
            <a:r>
              <a:rPr lang="de-DE" sz="1200" dirty="0">
                <a:solidFill>
                  <a:schemeClr val="tx1"/>
                </a:solidFill>
              </a:rPr>
              <a:t>“ Bereich geladen wurde</a:t>
            </a:r>
            <a:br>
              <a:rPr lang="de-DE" sz="1200" dirty="0">
                <a:solidFill>
                  <a:schemeClr val="tx1"/>
                </a:solidFill>
              </a:rPr>
            </a:br>
            <a:r>
              <a:rPr lang="de-DE" sz="1200" dirty="0">
                <a:solidFill>
                  <a:schemeClr val="tx1"/>
                </a:solidFill>
              </a:rPr>
              <a:t>(</a:t>
            </a:r>
            <a:r>
              <a:rPr lang="de-DE" sz="1200" dirty="0" err="1">
                <a:solidFill>
                  <a:schemeClr val="tx1"/>
                </a:solidFill>
              </a:rPr>
              <a:t>window.onload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2" name="Gerade Verbindung mit Pfeil 151"/>
          <p:cNvCxnSpPr>
            <a:endCxn id="143" idx="2"/>
          </p:cNvCxnSpPr>
          <p:nvPr/>
        </p:nvCxnSpPr>
        <p:spPr>
          <a:xfrm flipV="1">
            <a:off x="3186038" y="5229200"/>
            <a:ext cx="581989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>
            <a:endCxn id="144" idx="2"/>
          </p:cNvCxnSpPr>
          <p:nvPr/>
        </p:nvCxnSpPr>
        <p:spPr>
          <a:xfrm flipV="1">
            <a:off x="3186038" y="5229200"/>
            <a:ext cx="1136891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/>
          <p:cNvCxnSpPr>
            <a:endCxn id="145" idx="2"/>
          </p:cNvCxnSpPr>
          <p:nvPr/>
        </p:nvCxnSpPr>
        <p:spPr>
          <a:xfrm flipV="1">
            <a:off x="3186038" y="5229200"/>
            <a:ext cx="1692686" cy="359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/>
          <p:cNvCxnSpPr>
            <a:endCxn id="146" idx="2"/>
          </p:cNvCxnSpPr>
          <p:nvPr/>
        </p:nvCxnSpPr>
        <p:spPr>
          <a:xfrm flipV="1">
            <a:off x="3186038" y="5227830"/>
            <a:ext cx="2238173" cy="36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/>
          <p:cNvCxnSpPr>
            <a:endCxn id="147" idx="0"/>
          </p:cNvCxnSpPr>
          <p:nvPr/>
        </p:nvCxnSpPr>
        <p:spPr>
          <a:xfrm>
            <a:off x="3186038" y="5588555"/>
            <a:ext cx="571091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/>
          <p:cNvCxnSpPr>
            <a:endCxn id="148" idx="0"/>
          </p:cNvCxnSpPr>
          <p:nvPr/>
        </p:nvCxnSpPr>
        <p:spPr>
          <a:xfrm>
            <a:off x="3186038" y="5588555"/>
            <a:ext cx="1125993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mit Pfeil 169"/>
          <p:cNvCxnSpPr/>
          <p:nvPr/>
        </p:nvCxnSpPr>
        <p:spPr>
          <a:xfrm>
            <a:off x="3186038" y="5588555"/>
            <a:ext cx="2238173" cy="42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Gerade Verbindung mit Pfeil 172"/>
          <p:cNvCxnSpPr>
            <a:endCxn id="149" idx="0"/>
          </p:cNvCxnSpPr>
          <p:nvPr/>
        </p:nvCxnSpPr>
        <p:spPr>
          <a:xfrm>
            <a:off x="3186038" y="5588555"/>
            <a:ext cx="1681788" cy="300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Rechteck 220"/>
          <p:cNvSpPr/>
          <p:nvPr/>
        </p:nvSpPr>
        <p:spPr>
          <a:xfrm>
            <a:off x="10737144" y="5014790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3" name="Rechteck 162"/>
          <p:cNvSpPr/>
          <p:nvPr/>
        </p:nvSpPr>
        <p:spPr>
          <a:xfrm>
            <a:off x="10674940" y="7032564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Wie wirkt sich diese Optimierung aus?</a:t>
            </a:r>
          </a:p>
        </p:txBody>
      </p:sp>
      <p:sp>
        <p:nvSpPr>
          <p:cNvPr id="184" name="Rechteck 183"/>
          <p:cNvSpPr/>
          <p:nvPr/>
        </p:nvSpPr>
        <p:spPr>
          <a:xfrm>
            <a:off x="10867780" y="-2171544"/>
            <a:ext cx="6089596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4" y="-1656184"/>
            <a:ext cx="5623645" cy="158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3186" y="495797"/>
            <a:ext cx="5623642" cy="16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11023185" y="-2088232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Ladezeiten ohne Optimierung</a:t>
            </a:r>
          </a:p>
        </p:txBody>
      </p:sp>
      <p:sp>
        <p:nvSpPr>
          <p:cNvPr id="203" name="Rechteck 202"/>
          <p:cNvSpPr/>
          <p:nvPr/>
        </p:nvSpPr>
        <p:spPr>
          <a:xfrm>
            <a:off x="11023184" y="72008"/>
            <a:ext cx="5623644" cy="373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Ladezeiten </a:t>
            </a:r>
            <a:r>
              <a:rPr lang="de-DE" sz="1600" dirty="0" smtClean="0">
                <a:solidFill>
                  <a:schemeClr val="tx1"/>
                </a:solidFill>
              </a:rPr>
              <a:t>mit Optimierung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71" name="Gerade Verbindung mit Pfeil 170"/>
          <p:cNvCxnSpPr>
            <a:stCxn id="175" idx="3"/>
            <a:endCxn id="192" idx="1"/>
          </p:cNvCxnSpPr>
          <p:nvPr/>
        </p:nvCxnSpPr>
        <p:spPr>
          <a:xfrm>
            <a:off x="15911423" y="-774188"/>
            <a:ext cx="670052" cy="36004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mit Pfeil 205"/>
          <p:cNvCxnSpPr>
            <a:stCxn id="175" idx="2"/>
            <a:endCxn id="232" idx="3"/>
          </p:cNvCxnSpPr>
          <p:nvPr/>
        </p:nvCxnSpPr>
        <p:spPr>
          <a:xfrm flipH="1">
            <a:off x="13558910" y="-110864"/>
            <a:ext cx="1358027" cy="15254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hteck 174"/>
          <p:cNvSpPr/>
          <p:nvPr/>
        </p:nvSpPr>
        <p:spPr>
          <a:xfrm>
            <a:off x="13922450" y="-1437513"/>
            <a:ext cx="1988973" cy="13266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Blaue Linie zeigt Zeit bis Website bereit steht</a:t>
            </a:r>
          </a:p>
        </p:txBody>
      </p:sp>
      <p:sp>
        <p:nvSpPr>
          <p:cNvPr id="222" name="Rechteck 221"/>
          <p:cNvSpPr/>
          <p:nvPr/>
        </p:nvSpPr>
        <p:spPr>
          <a:xfrm>
            <a:off x="10674940" y="7330350"/>
            <a:ext cx="6151800" cy="350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Das sieht man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92" name="Rechteck 191"/>
          <p:cNvSpPr/>
          <p:nvPr/>
        </p:nvSpPr>
        <p:spPr>
          <a:xfrm>
            <a:off x="16581475" y="-774188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32" name="Rechteck 231"/>
          <p:cNvSpPr/>
          <p:nvPr/>
        </p:nvSpPr>
        <p:spPr>
          <a:xfrm>
            <a:off x="13428202" y="1378631"/>
            <a:ext cx="1307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31875 0.00232 " pathEditMode="fixed" rAng="0" ptsTypes="AA">
                                      <p:cBhvr>
                                        <p:cTn id="6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3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34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4 -0.4324 L -0.21389 -0.42499 " pathEditMode="fixed" rAng="0" ptsTypes="AA">
                                      <p:cBhvr>
                                        <p:cTn id="142" dur="300" spd="-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58 -0.43131 L -0.81389 -0.48687 " pathEditMode="fixed" rAng="0" ptsTypes="AA">
                                      <p:cBhvr>
                                        <p:cTn id="146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23 -0.4324 L -0.8203 -0.04838 " pathEditMode="fixed" rAng="0" ptsTypes="AA">
                                      <p:cBhvr>
                                        <p:cTn id="148" dur="3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3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6 L -0.36129 0.67453 " pathEditMode="fixed" rAng="0" ptsTypes="AA">
                                      <p:cBhvr>
                                        <p:cTn id="173" dur="3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189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1 0.63636 L -0.14167 0.46958 " pathEditMode="fixed" rAng="0" ptsTypes="AA">
                                      <p:cBhvr>
                                        <p:cTn id="175" dur="300" spd="-10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7" y="-835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37404 " pathEditMode="fixed" rAng="0" ptsTypes="AA">
                                      <p:cBhvr>
                                        <p:cTn id="177" dur="300" spd="-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13116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09757 0.52672 " pathEditMode="fixed" rAng="0" ptsTypes="AA">
                                      <p:cBhvr>
                                        <p:cTn id="179" dur="300" spd="-10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-548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6 L -0.09757 0.69049 " pathEditMode="fixed" rAng="0" ptsTypes="AA">
                                      <p:cBhvr>
                                        <p:cTn id="181" dur="30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270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13 L -0.09757 0.84131 " pathEditMode="fixed" rAng="0" ptsTypes="AA">
                                      <p:cBhvr>
                                        <p:cTn id="183" dur="300" spd="-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62" y="102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68 0.63637 L -0.2158 0.67731 " pathEditMode="fixed" rAng="0" ptsTypes="AA">
                                      <p:cBhvr>
                                        <p:cTn id="185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42" y="2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13" grpId="0" animBg="1"/>
      <p:bldP spid="13" grpId="1" animBg="1"/>
      <p:bldP spid="14" grpId="0" animBg="1"/>
      <p:bldP spid="14" grpId="1" animBg="1"/>
      <p:bldP spid="18" grpId="0"/>
      <p:bldP spid="18" grpId="1"/>
      <p:bldP spid="64" grpId="0"/>
      <p:bldP spid="151" grpId="0"/>
      <p:bldP spid="151" grpId="1"/>
      <p:bldP spid="163" grpId="0"/>
      <p:bldP spid="163" grpId="1"/>
      <p:bldP spid="163" grpId="2"/>
      <p:bldP spid="168" grpId="0" animBg="1"/>
      <p:bldP spid="203" grpId="0" animBg="1"/>
      <p:bldP spid="175" grpId="0" animBg="1"/>
      <p:bldP spid="222" grpId="0"/>
      <p:bldP spid="2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perf</a:t>
            </a:r>
            <a:r>
              <a:rPr lang="de-DE" dirty="0" smtClean="0"/>
              <a:t>-test-suite </a:t>
            </a:r>
            <a:r>
              <a:rPr lang="de-DE" dirty="0" smtClean="0"/>
              <a:t>- ÜBUNG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80728"/>
            <a:ext cx="5616624" cy="1413890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423400" y="3732108"/>
            <a:ext cx="4480777" cy="2014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51520" y="1340768"/>
            <a:ext cx="4896544" cy="5112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dirty="0">
                <a:hlinkClick r:id="rId3"/>
              </a:rPr>
              <a:t>http://</a:t>
            </a:r>
            <a:r>
              <a:rPr lang="de-DE" sz="1200" dirty="0" smtClean="0">
                <a:hlinkClick r:id="rId3"/>
              </a:rPr>
              <a:t>perf-test-suite-experiments.wpt.iteratec.de?sleep=1</a:t>
            </a:r>
            <a:endParaRPr lang="de-DE" sz="1200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b="1" dirty="0" smtClean="0"/>
              <a:t>Viel </a:t>
            </a:r>
            <a:r>
              <a:rPr lang="de-DE" sz="1600" b="1" dirty="0" smtClean="0"/>
              <a:t>Potenzial </a:t>
            </a:r>
            <a:r>
              <a:rPr lang="de-DE" sz="1600" b="1" dirty="0" smtClean="0"/>
              <a:t>für Optimierungen!</a:t>
            </a:r>
            <a:endParaRPr lang="de-DE" sz="1600" b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Der </a:t>
            </a:r>
            <a:r>
              <a:rPr lang="de-DE" sz="1600" dirty="0" smtClean="0"/>
              <a:t>Code der Seite liegt auf </a:t>
            </a:r>
            <a:r>
              <a:rPr lang="de-DE" sz="1600" dirty="0" err="1" smtClean="0"/>
              <a:t>github</a:t>
            </a:r>
            <a:endParaRPr lang="de-DE" sz="11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Mit den Z</a:t>
            </a:r>
            <a:r>
              <a:rPr lang="de-DE" sz="1600" dirty="0" smtClean="0"/>
              <a:t>ugangsdaten, die ihr per Mail bekommen habt </a:t>
            </a:r>
            <a:r>
              <a:rPr lang="de-DE" sz="1600" dirty="0" smtClean="0"/>
              <a:t>könnt ihr eigene Seiten pushen: </a:t>
            </a:r>
            <a:br>
              <a:rPr lang="de-DE" sz="1600" dirty="0" smtClean="0"/>
            </a:br>
            <a:r>
              <a:rPr lang="de-DE" sz="1600" dirty="0" err="1" smtClean="0"/>
              <a:t>z.B</a:t>
            </a:r>
            <a:r>
              <a:rPr lang="de-DE" sz="1600" dirty="0" smtClean="0"/>
              <a:t>: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400" i="1" dirty="0" err="1"/>
              <a:t>git</a:t>
            </a:r>
            <a:r>
              <a:rPr lang="de-DE" sz="1400" i="1" dirty="0"/>
              <a:t> </a:t>
            </a:r>
            <a:r>
              <a:rPr lang="de-DE" sz="1400" i="1" dirty="0" err="1"/>
              <a:t>clone</a:t>
            </a:r>
            <a:r>
              <a:rPr lang="de-DE" sz="1400" i="1" dirty="0"/>
              <a:t> https://github.com/IteraSpeed/perf-test-suite-experiments.git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/>
              <a:t>cd </a:t>
            </a:r>
            <a:r>
              <a:rPr lang="de-DE" sz="1400" i="1" dirty="0" err="1" smtClean="0"/>
              <a:t>perf</a:t>
            </a:r>
            <a:r>
              <a:rPr lang="de-DE" sz="1400" i="1" dirty="0" smtClean="0"/>
              <a:t>-test-suite-experiments</a:t>
            </a:r>
            <a:br>
              <a:rPr lang="de-DE" sz="1400" i="1" dirty="0" smtClean="0"/>
            </a:br>
            <a:r>
              <a:rPr lang="de-DE" sz="1400" i="1" dirty="0" err="1" smtClean="0"/>
              <a:t>cp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index.php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smtClean="0">
                <a:solidFill>
                  <a:srgbClr val="C00000"/>
                </a:solidFill>
              </a:rPr>
              <a:t>… Optimierung </a:t>
            </a:r>
            <a:r>
              <a:rPr lang="de-DE" sz="1400" i="1" dirty="0" err="1" smtClean="0">
                <a:solidFill>
                  <a:srgbClr val="C00000"/>
                </a:solidFill>
              </a:rPr>
              <a:t>nilskuhn.php</a:t>
            </a:r>
            <a:r>
              <a:rPr lang="de-DE" sz="1400" i="1" dirty="0" smtClean="0">
                <a:solidFill>
                  <a:srgbClr val="C00000"/>
                </a:solidFill>
              </a:rPr>
              <a:t/>
            </a:r>
            <a:br>
              <a:rPr lang="de-DE" sz="1400" i="1" dirty="0" smtClean="0">
                <a:solidFill>
                  <a:srgbClr val="C00000"/>
                </a:solidFill>
              </a:rPr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add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nilskuhn.php</a:t>
            </a:r>
            <a:r>
              <a:rPr lang="de-DE" sz="1400" i="1" dirty="0" smtClean="0"/>
              <a:t/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commit</a:t>
            </a:r>
            <a:r>
              <a:rPr lang="de-DE" sz="1400" i="1" dirty="0" smtClean="0"/>
              <a:t> -m „a </a:t>
            </a:r>
            <a:r>
              <a:rPr lang="de-DE" sz="1400" i="1" dirty="0" err="1" smtClean="0"/>
              <a:t>lot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faster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now</a:t>
            </a:r>
            <a:r>
              <a:rPr lang="de-DE" sz="1400" i="1" dirty="0" smtClean="0"/>
              <a:t>“</a:t>
            </a:r>
            <a:br>
              <a:rPr lang="de-DE" sz="1400" i="1" dirty="0" smtClean="0"/>
            </a:br>
            <a:r>
              <a:rPr lang="de-DE" sz="1400" i="1" dirty="0" err="1" smtClean="0"/>
              <a:t>git</a:t>
            </a:r>
            <a:r>
              <a:rPr lang="de-DE" sz="1400" i="1" dirty="0" smtClean="0"/>
              <a:t> push </a:t>
            </a:r>
            <a:r>
              <a:rPr lang="de-DE" sz="1400" i="1" dirty="0" err="1" smtClean="0"/>
              <a:t>origin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master:master</a:t>
            </a:r>
            <a:endParaRPr lang="de-DE" sz="1400" i="1" dirty="0" smtClean="0"/>
          </a:p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sz="1600" dirty="0" smtClean="0"/>
              <a:t>Jeder </a:t>
            </a:r>
            <a:r>
              <a:rPr lang="de-DE" sz="1600" dirty="0" smtClean="0"/>
              <a:t>push ist nach 1 Minute </a:t>
            </a:r>
            <a:r>
              <a:rPr lang="de-DE" sz="1600" dirty="0" smtClean="0"/>
              <a:t>online:</a:t>
            </a:r>
            <a:br>
              <a:rPr lang="de-DE" sz="1600" dirty="0" smtClean="0"/>
            </a:br>
            <a:r>
              <a:rPr lang="de-DE" sz="1100" dirty="0" smtClean="0"/>
              <a:t>http://perf-test-suite-experiments.wpt.iteratec.de/nilskuhn.php</a:t>
            </a:r>
            <a:r>
              <a:rPr lang="de-DE" sz="1600" i="1" dirty="0" smtClean="0"/>
              <a:t/>
            </a:r>
            <a:br>
              <a:rPr lang="de-DE" sz="1600" i="1" dirty="0" smtClean="0"/>
            </a:br>
            <a:endParaRPr lang="de-DE" sz="1600" i="1" dirty="0" smtClean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OSM-Instanz http://</a:t>
            </a:r>
            <a:r>
              <a:rPr lang="de-DE" dirty="0" smtClean="0"/>
              <a:t>openspeedmonitor.wpt.iteratec.de/</a:t>
            </a:r>
            <a:endParaRPr lang="de-DE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5218070" y="1591672"/>
            <a:ext cx="1342573" cy="1131210"/>
            <a:chOff x="756328" y="16526327"/>
            <a:chExt cx="2520280" cy="2422269"/>
          </a:xfrm>
        </p:grpSpPr>
        <p:pic>
          <p:nvPicPr>
            <p:cNvPr id="78" name="Grafik 7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8" y="16526327"/>
              <a:ext cx="2520280" cy="2422269"/>
            </a:xfrm>
            <a:prstGeom prst="rect">
              <a:avLst/>
            </a:prstGeom>
          </p:spPr>
        </p:pic>
        <p:grpSp>
          <p:nvGrpSpPr>
            <p:cNvPr id="79" name="Gruppieren 78"/>
            <p:cNvGrpSpPr/>
            <p:nvPr/>
          </p:nvGrpSpPr>
          <p:grpSpPr>
            <a:xfrm>
              <a:off x="1541953" y="17300227"/>
              <a:ext cx="936040" cy="288000"/>
              <a:chOff x="8389176" y="14068426"/>
              <a:chExt cx="936040" cy="288000"/>
            </a:xfrm>
          </p:grpSpPr>
          <p:pic>
            <p:nvPicPr>
              <p:cNvPr id="81" name="Grafik 8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319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2" name="Grafik 8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9176" y="14068426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83" name="Grafik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7216" y="14068426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80" name="Textfeld 79"/>
            <p:cNvSpPr txBox="1"/>
            <p:nvPr/>
          </p:nvSpPr>
          <p:spPr>
            <a:xfrm>
              <a:off x="1044328" y="16860443"/>
              <a:ext cx="1872208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Windows</a:t>
              </a:r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4716016" y="3020954"/>
            <a:ext cx="1004107" cy="702859"/>
            <a:chOff x="11269464" y="16988923"/>
            <a:chExt cx="2088232" cy="2007023"/>
          </a:xfrm>
        </p:grpSpPr>
        <p:pic>
          <p:nvPicPr>
            <p:cNvPr id="85" name="Grafik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9464" y="16988923"/>
              <a:ext cx="2088232" cy="2007023"/>
            </a:xfrm>
            <a:prstGeom prst="rect">
              <a:avLst/>
            </a:prstGeom>
          </p:spPr>
        </p:pic>
        <p:sp>
          <p:nvSpPr>
            <p:cNvPr id="86" name="Textfeld 85"/>
            <p:cNvSpPr txBox="1"/>
            <p:nvPr/>
          </p:nvSpPr>
          <p:spPr>
            <a:xfrm>
              <a:off x="11516553" y="17300227"/>
              <a:ext cx="1553111" cy="4572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800"/>
                </a:spcBef>
                <a:buClr>
                  <a:schemeClr val="tx2"/>
                </a:buClr>
                <a:buSzPct val="80000"/>
              </a:pPr>
              <a:r>
                <a:rPr lang="de-DE" sz="1100" b="1" dirty="0" smtClean="0"/>
                <a:t>node.js</a:t>
              </a:r>
            </a:p>
          </p:txBody>
        </p:sp>
      </p:grpSp>
      <p:cxnSp>
        <p:nvCxnSpPr>
          <p:cNvPr id="87" name="Gekrümmte Verbindung 86"/>
          <p:cNvCxnSpPr>
            <a:stCxn id="85" idx="2"/>
            <a:endCxn id="101" idx="1"/>
          </p:cNvCxnSpPr>
          <p:nvPr/>
        </p:nvCxnSpPr>
        <p:spPr>
          <a:xfrm rot="16200000" flipH="1">
            <a:off x="5421131" y="3520751"/>
            <a:ext cx="263806" cy="669929"/>
          </a:xfrm>
          <a:prstGeom prst="curvedConnector2">
            <a:avLst/>
          </a:prstGeom>
          <a:ln w="25400" cmpd="sng">
            <a:solidFill>
              <a:schemeClr val="tx1">
                <a:alpha val="12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krümmte Verbindung 87"/>
          <p:cNvCxnSpPr>
            <a:stCxn id="85" idx="2"/>
            <a:endCxn id="100" idx="1"/>
          </p:cNvCxnSpPr>
          <p:nvPr/>
        </p:nvCxnSpPr>
        <p:spPr>
          <a:xfrm rot="16200000" flipH="1">
            <a:off x="5250589" y="3691293"/>
            <a:ext cx="726505" cy="791543"/>
          </a:xfrm>
          <a:prstGeom prst="curvedConnector2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pieren 88"/>
          <p:cNvGrpSpPr/>
          <p:nvPr/>
        </p:nvGrpSpPr>
        <p:grpSpPr>
          <a:xfrm>
            <a:off x="5385563" y="5198814"/>
            <a:ext cx="1376911" cy="994945"/>
            <a:chOff x="12551189" y="15459369"/>
            <a:chExt cx="2764750" cy="1949667"/>
          </a:xfrm>
        </p:grpSpPr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1752" y="15524489"/>
              <a:ext cx="1440160" cy="746197"/>
            </a:xfrm>
            <a:prstGeom prst="rect">
              <a:avLst/>
            </a:prstGeom>
          </p:spPr>
        </p:pic>
        <p:pic>
          <p:nvPicPr>
            <p:cNvPr id="91" name="Grafik 90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678" y="16343119"/>
              <a:ext cx="1169070" cy="1065917"/>
            </a:xfrm>
            <a:prstGeom prst="rect">
              <a:avLst/>
            </a:prstGeom>
          </p:spPr>
        </p:pic>
        <p:pic>
          <p:nvPicPr>
            <p:cNvPr id="92" name="Grafik 9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1189" y="15459369"/>
              <a:ext cx="1253982" cy="876439"/>
            </a:xfrm>
            <a:prstGeom prst="rect">
              <a:avLst/>
            </a:prstGeom>
          </p:spPr>
        </p:pic>
        <p:pic>
          <p:nvPicPr>
            <p:cNvPr id="93" name="Grafik 9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5779" y="16533027"/>
              <a:ext cx="1440160" cy="746197"/>
            </a:xfrm>
            <a:prstGeom prst="rect">
              <a:avLst/>
            </a:prstGeom>
          </p:spPr>
        </p:pic>
        <p:pic>
          <p:nvPicPr>
            <p:cNvPr id="95" name="Grafik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0490" y="16655551"/>
              <a:ext cx="205444" cy="251999"/>
            </a:xfrm>
            <a:prstGeom prst="rect">
              <a:avLst/>
            </a:prstGeom>
          </p:spPr>
        </p:pic>
        <p:pic>
          <p:nvPicPr>
            <p:cNvPr id="97" name="Grafik 96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0499" y="15730282"/>
              <a:ext cx="205444" cy="251999"/>
            </a:xfrm>
            <a:prstGeom prst="rect">
              <a:avLst/>
            </a:prstGeom>
          </p:spPr>
        </p:pic>
      </p:grpSp>
      <p:pic>
        <p:nvPicPr>
          <p:cNvPr id="100" name="Grafik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13" y="4198297"/>
            <a:ext cx="494541" cy="504042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5887999" y="3780397"/>
            <a:ext cx="1163614" cy="414443"/>
            <a:chOff x="5887999" y="3780397"/>
            <a:chExt cx="1163614" cy="414443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395" y="3811190"/>
              <a:ext cx="609218" cy="352855"/>
            </a:xfrm>
            <a:prstGeom prst="rect">
              <a:avLst/>
            </a:prstGeom>
          </p:spPr>
        </p:pic>
        <p:pic>
          <p:nvPicPr>
            <p:cNvPr id="101" name="Grafik 100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99" y="3780397"/>
              <a:ext cx="530461" cy="414443"/>
            </a:xfrm>
            <a:prstGeom prst="rect">
              <a:avLst/>
            </a:prstGeom>
          </p:spPr>
        </p:pic>
      </p:grpSp>
      <p:pic>
        <p:nvPicPr>
          <p:cNvPr id="102" name="Grafik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29" y="4288099"/>
            <a:ext cx="609218" cy="352855"/>
          </a:xfrm>
          <a:prstGeom prst="rect">
            <a:avLst/>
          </a:prstGeom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63" y="4316301"/>
            <a:ext cx="106601" cy="119164"/>
          </a:xfrm>
          <a:prstGeom prst="rect">
            <a:avLst/>
          </a:prstGeom>
        </p:spPr>
      </p:pic>
      <p:pic>
        <p:nvPicPr>
          <p:cNvPr id="104" name="Grafik 103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12" y="3865805"/>
            <a:ext cx="106601" cy="119164"/>
          </a:xfrm>
          <a:prstGeom prst="rect">
            <a:avLst/>
          </a:prstGeom>
        </p:spPr>
      </p:pic>
      <p:grpSp>
        <p:nvGrpSpPr>
          <p:cNvPr id="108" name="Gruppieren 107"/>
          <p:cNvGrpSpPr/>
          <p:nvPr/>
        </p:nvGrpSpPr>
        <p:grpSpPr>
          <a:xfrm>
            <a:off x="7812360" y="2426432"/>
            <a:ext cx="1078173" cy="765771"/>
            <a:chOff x="5719289" y="26373235"/>
            <a:chExt cx="3311141" cy="2641402"/>
          </a:xfrm>
        </p:grpSpPr>
        <p:pic>
          <p:nvPicPr>
            <p:cNvPr id="109" name="Grafik 10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89" y="26373235"/>
              <a:ext cx="3311141" cy="2641402"/>
            </a:xfrm>
            <a:prstGeom prst="rect">
              <a:avLst/>
            </a:prstGeom>
          </p:spPr>
        </p:pic>
        <p:pic>
          <p:nvPicPr>
            <p:cNvPr id="110" name="Grafik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968" y="26949299"/>
              <a:ext cx="2867781" cy="1728192"/>
            </a:xfrm>
            <a:prstGeom prst="rect">
              <a:avLst/>
            </a:prstGeom>
          </p:spPr>
        </p:pic>
      </p:grpSp>
      <p:grpSp>
        <p:nvGrpSpPr>
          <p:cNvPr id="114" name="Gruppieren 113"/>
          <p:cNvGrpSpPr/>
          <p:nvPr/>
        </p:nvGrpSpPr>
        <p:grpSpPr>
          <a:xfrm>
            <a:off x="7812360" y="3448682"/>
            <a:ext cx="1078173" cy="765771"/>
            <a:chOff x="9741602" y="26373235"/>
            <a:chExt cx="3311141" cy="2641402"/>
          </a:xfrm>
        </p:grpSpPr>
        <p:pic>
          <p:nvPicPr>
            <p:cNvPr id="115" name="Grafik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602" y="26373235"/>
              <a:ext cx="3311141" cy="2641402"/>
            </a:xfrm>
            <a:prstGeom prst="rect">
              <a:avLst/>
            </a:prstGeom>
          </p:spPr>
        </p:pic>
        <p:pic>
          <p:nvPicPr>
            <p:cNvPr id="116" name="Grafik 11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6518" y="26973049"/>
              <a:ext cx="2867781" cy="1704442"/>
            </a:xfrm>
            <a:prstGeom prst="rect">
              <a:avLst/>
            </a:prstGeom>
          </p:spPr>
        </p:pic>
      </p:grpSp>
      <p:grpSp>
        <p:nvGrpSpPr>
          <p:cNvPr id="117" name="Gruppieren 116"/>
          <p:cNvGrpSpPr/>
          <p:nvPr/>
        </p:nvGrpSpPr>
        <p:grpSpPr>
          <a:xfrm>
            <a:off x="7812360" y="4535437"/>
            <a:ext cx="1078173" cy="765771"/>
            <a:chOff x="1675966" y="26373235"/>
            <a:chExt cx="3311141" cy="2641402"/>
          </a:xfrm>
        </p:grpSpPr>
        <p:pic>
          <p:nvPicPr>
            <p:cNvPr id="118" name="Grafik 11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66" y="26373235"/>
              <a:ext cx="3311141" cy="2641402"/>
            </a:xfrm>
            <a:prstGeom prst="rect">
              <a:avLst/>
            </a:prstGeom>
          </p:spPr>
        </p:pic>
        <p:pic>
          <p:nvPicPr>
            <p:cNvPr id="119" name="Grafik 118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645" y="26949299"/>
              <a:ext cx="2867781" cy="1728192"/>
            </a:xfrm>
            <a:prstGeom prst="rect">
              <a:avLst/>
            </a:prstGeom>
          </p:spPr>
        </p:pic>
      </p:grpSp>
      <p:sp>
        <p:nvSpPr>
          <p:cNvPr id="137" name="Pfeil nach rechts 136"/>
          <p:cNvSpPr/>
          <p:nvPr/>
        </p:nvSpPr>
        <p:spPr>
          <a:xfrm>
            <a:off x="7177540" y="3643777"/>
            <a:ext cx="537993" cy="4256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139" name="Gerade Verbindung 138"/>
          <p:cNvCxnSpPr/>
          <p:nvPr/>
        </p:nvCxnSpPr>
        <p:spPr>
          <a:xfrm>
            <a:off x="7164288" y="1026232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/>
          <p:cNvCxnSpPr/>
          <p:nvPr/>
        </p:nvCxnSpPr>
        <p:spPr>
          <a:xfrm>
            <a:off x="4635770" y="1048081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pieren 146"/>
          <p:cNvGrpSpPr/>
          <p:nvPr/>
        </p:nvGrpSpPr>
        <p:grpSpPr>
          <a:xfrm>
            <a:off x="427788" y="4253137"/>
            <a:ext cx="2952328" cy="2056183"/>
            <a:chOff x="1187624" y="3753061"/>
            <a:chExt cx="2952328" cy="2056183"/>
          </a:xfrm>
        </p:grpSpPr>
        <p:sp>
          <p:nvSpPr>
            <p:cNvPr id="143" name="Abgerundetes Rechteck 142"/>
            <p:cNvSpPr/>
            <p:nvPr/>
          </p:nvSpPr>
          <p:spPr bwMode="auto">
            <a:xfrm>
              <a:off x="1187624" y="3753061"/>
              <a:ext cx="2952328" cy="2056183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WebPagetest</a:t>
              </a:r>
              <a:r>
                <a:rPr lang="de-DE" sz="1200" b="1" dirty="0" smtClean="0">
                  <a:solidFill>
                    <a:srgbClr val="2C2C2C"/>
                  </a:solidFill>
                </a:rPr>
                <a:t>-Server</a:t>
              </a:r>
            </a:p>
            <a:p>
              <a:pPr algn="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smtClean="0">
                  <a:solidFill>
                    <a:srgbClr val="2C2C2C"/>
                  </a:solidFill>
                </a:rPr>
                <a:t>http://prod.server01.wpt.iteratec.de</a:t>
              </a:r>
            </a:p>
          </p:txBody>
        </p:sp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989" y="4651380"/>
              <a:ext cx="1558851" cy="1036145"/>
            </a:xfrm>
            <a:prstGeom prst="rect">
              <a:avLst/>
            </a:prstGeom>
          </p:spPr>
        </p:pic>
        <p:pic>
          <p:nvPicPr>
            <p:cNvPr id="145" name="Grafik 14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610" y="4318754"/>
              <a:ext cx="1440160" cy="1286880"/>
            </a:xfrm>
            <a:prstGeom prst="rect">
              <a:avLst/>
            </a:prstGeom>
          </p:spPr>
        </p:pic>
      </p:grpSp>
      <p:grpSp>
        <p:nvGrpSpPr>
          <p:cNvPr id="150" name="Gruppieren 149"/>
          <p:cNvGrpSpPr/>
          <p:nvPr/>
        </p:nvGrpSpPr>
        <p:grpSpPr>
          <a:xfrm>
            <a:off x="395536" y="1412776"/>
            <a:ext cx="3312368" cy="2027442"/>
            <a:chOff x="179512" y="1294405"/>
            <a:chExt cx="3312368" cy="2027442"/>
          </a:xfrm>
        </p:grpSpPr>
        <p:sp>
          <p:nvSpPr>
            <p:cNvPr id="144" name="Abgerundetes Rechteck 143"/>
            <p:cNvSpPr/>
            <p:nvPr/>
          </p:nvSpPr>
          <p:spPr bwMode="auto">
            <a:xfrm>
              <a:off x="179512" y="1294405"/>
              <a:ext cx="3312368" cy="2027442"/>
            </a:xfrm>
            <a:prstGeom prst="round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round/>
              <a:headEnd type="none" w="sm" len="sm"/>
              <a:tailEnd type="arrow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200" b="1" dirty="0" err="1" smtClean="0">
                  <a:solidFill>
                    <a:srgbClr val="2C2C2C"/>
                  </a:solidFill>
                </a:rPr>
                <a:t>OpenSpeedMonitor</a:t>
              </a:r>
              <a:endParaRPr lang="de-DE" sz="1200" b="1" dirty="0" smtClean="0">
                <a:solidFill>
                  <a:srgbClr val="2C2C2C"/>
                </a:solidFill>
              </a:endParaRPr>
            </a:p>
            <a:p>
              <a:pPr algn="ctr" defTabSz="92075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sz="1000" b="1" dirty="0" smtClean="0">
                  <a:solidFill>
                    <a:srgbClr val="2C2C2C"/>
                  </a:solidFill>
                </a:rPr>
                <a:t>http://openspeedmonitor.wpt.iteratec.de</a:t>
              </a:r>
            </a:p>
          </p:txBody>
        </p:sp>
        <p:pic>
          <p:nvPicPr>
            <p:cNvPr id="149" name="Grafik 14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60580"/>
              <a:ext cx="2030982" cy="1268503"/>
            </a:xfrm>
            <a:prstGeom prst="rect">
              <a:avLst/>
            </a:prstGeom>
          </p:spPr>
        </p:pic>
        <p:pic>
          <p:nvPicPr>
            <p:cNvPr id="148" name="Grafik 14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8751" y="1804215"/>
              <a:ext cx="2027326" cy="1262328"/>
            </a:xfrm>
            <a:prstGeom prst="rect">
              <a:avLst/>
            </a:prstGeom>
          </p:spPr>
        </p:pic>
      </p:grpSp>
      <p:cxnSp>
        <p:nvCxnSpPr>
          <p:cNvPr id="151" name="Gerade Verbindung 150"/>
          <p:cNvCxnSpPr/>
          <p:nvPr/>
        </p:nvCxnSpPr>
        <p:spPr>
          <a:xfrm>
            <a:off x="251520" y="1052736"/>
            <a:ext cx="0" cy="5396565"/>
          </a:xfrm>
          <a:prstGeom prst="line">
            <a:avLst/>
          </a:prstGeom>
          <a:ln w="254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/>
          <p:cNvSpPr txBox="1"/>
          <p:nvPr/>
        </p:nvSpPr>
        <p:spPr>
          <a:xfrm>
            <a:off x="310276" y="1070473"/>
            <a:ext cx="4093521" cy="27029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STEUERUNG &amp; AUSWERTUNG</a:t>
            </a:r>
          </a:p>
        </p:txBody>
      </p:sp>
      <p:sp>
        <p:nvSpPr>
          <p:cNvPr id="154" name="Textfeld 153"/>
          <p:cNvSpPr txBox="1"/>
          <p:nvPr/>
        </p:nvSpPr>
        <p:spPr>
          <a:xfrm>
            <a:off x="4687196" y="1079241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MESSUNG</a:t>
            </a:r>
          </a:p>
        </p:txBody>
      </p:sp>
      <p:sp>
        <p:nvSpPr>
          <p:cNvPr id="155" name="Textfeld 154"/>
          <p:cNvSpPr txBox="1"/>
          <p:nvPr/>
        </p:nvSpPr>
        <p:spPr>
          <a:xfrm>
            <a:off x="7238052" y="1079240"/>
            <a:ext cx="1032928" cy="261528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smtClean="0">
                <a:solidFill>
                  <a:schemeClr val="tx2"/>
                </a:solidFill>
              </a:rPr>
              <a:t>WEBANWENDUNGEN</a:t>
            </a:r>
          </a:p>
        </p:txBody>
      </p:sp>
      <p:sp>
        <p:nvSpPr>
          <p:cNvPr id="11" name="Pfeil nach links 10"/>
          <p:cNvSpPr/>
          <p:nvPr/>
        </p:nvSpPr>
        <p:spPr>
          <a:xfrm>
            <a:off x="3230352" y="5008915"/>
            <a:ext cx="1394028" cy="444990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569636" y="483781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getwork.php</a:t>
            </a:r>
            <a:endParaRPr lang="de-DE" sz="1200" b="1" dirty="0" smtClean="0"/>
          </a:p>
        </p:txBody>
      </p:sp>
      <p:sp>
        <p:nvSpPr>
          <p:cNvPr id="66" name="Textfeld 65"/>
          <p:cNvSpPr txBox="1"/>
          <p:nvPr/>
        </p:nvSpPr>
        <p:spPr>
          <a:xfrm>
            <a:off x="3569636" y="5400630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workdone.php</a:t>
            </a:r>
            <a:endParaRPr lang="de-DE" sz="1200" b="1" dirty="0" smtClean="0"/>
          </a:p>
        </p:txBody>
      </p:sp>
      <p:sp>
        <p:nvSpPr>
          <p:cNvPr id="67" name="Textfeld 66"/>
          <p:cNvSpPr txBox="1"/>
          <p:nvPr/>
        </p:nvSpPr>
        <p:spPr>
          <a:xfrm>
            <a:off x="782080" y="3568178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runtest.php</a:t>
            </a:r>
            <a:endParaRPr lang="de-DE" sz="1200" b="1" dirty="0" smtClean="0"/>
          </a:p>
        </p:txBody>
      </p:sp>
      <p:sp>
        <p:nvSpPr>
          <p:cNvPr id="68" name="Textfeld 67"/>
          <p:cNvSpPr txBox="1"/>
          <p:nvPr/>
        </p:nvSpPr>
        <p:spPr>
          <a:xfrm>
            <a:off x="2189988" y="3573016"/>
            <a:ext cx="1008112" cy="33262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200" b="1" dirty="0" err="1" smtClean="0"/>
              <a:t>xmlResult.php</a:t>
            </a:r>
            <a:endParaRPr lang="de-DE" sz="1200" b="1" dirty="0" smtClean="0"/>
          </a:p>
        </p:txBody>
      </p:sp>
      <p:sp>
        <p:nvSpPr>
          <p:cNvPr id="69" name="Pfeil nach links 68"/>
          <p:cNvSpPr/>
          <p:nvPr/>
        </p:nvSpPr>
        <p:spPr>
          <a:xfrm rot="16200000">
            <a:off x="1514828" y="3589881"/>
            <a:ext cx="910768" cy="444990"/>
          </a:xfrm>
          <a:prstGeom prst="leftArrow">
            <a:avLst>
              <a:gd name="adj1" fmla="val 50000"/>
              <a:gd name="adj2" fmla="val 7978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781818" y="1772816"/>
            <a:ext cx="536664" cy="50384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800" b="1" dirty="0" smtClean="0"/>
              <a:t>2x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4839276" y="4609388"/>
            <a:ext cx="1343516" cy="33734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smtClean="0"/>
              <a:t>1x Nexus5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</a:t>
            </a:r>
            <a:r>
              <a:rPr lang="de-DE" dirty="0" err="1" smtClean="0"/>
              <a:t>OpenSpeedMonitor</a:t>
            </a:r>
            <a:r>
              <a:rPr lang="de-DE" dirty="0" smtClean="0"/>
              <a:t> </a:t>
            </a:r>
            <a:r>
              <a:rPr lang="de-DE" dirty="0" smtClean="0"/>
              <a:t>Messung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863873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smtClean="0"/>
              <a:t>Grundidee: Einzelne Image-Icons</a:t>
            </a:r>
            <a:r>
              <a:rPr lang="de-DE" dirty="0"/>
              <a:t> </a:t>
            </a:r>
            <a:r>
              <a:rPr lang="de-DE" dirty="0" smtClean="0"/>
              <a:t>werden zu einem Bild zusammengefasst um schneller ausgeliefert werden zu können.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nur </a:t>
            </a:r>
            <a:r>
              <a:rPr lang="de-DE" dirty="0" smtClean="0"/>
              <a:t>„CSS Sprites“ einsetzt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1629656" cy="412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mit Pfeil 9"/>
          <p:cNvCxnSpPr>
            <a:stCxn id="29" idx="1"/>
            <a:endCxn id="17" idx="3"/>
          </p:cNvCxnSpPr>
          <p:nvPr/>
        </p:nvCxnSpPr>
        <p:spPr>
          <a:xfrm flipH="1" flipV="1">
            <a:off x="5364088" y="2222866"/>
            <a:ext cx="936104" cy="923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29" idx="1"/>
            <a:endCxn id="63" idx="3"/>
          </p:cNvCxnSpPr>
          <p:nvPr/>
        </p:nvCxnSpPr>
        <p:spPr>
          <a:xfrm flipH="1" flipV="1">
            <a:off x="3959932" y="2835020"/>
            <a:ext cx="2340260" cy="31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29" idx="1"/>
            <a:endCxn id="65" idx="3"/>
          </p:cNvCxnSpPr>
          <p:nvPr/>
        </p:nvCxnSpPr>
        <p:spPr>
          <a:xfrm flipH="1" flipV="1">
            <a:off x="5292080" y="2827780"/>
            <a:ext cx="1008112" cy="318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5220072" y="2132856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887924" y="274501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5" name="Rechteck 64"/>
          <p:cNvSpPr/>
          <p:nvPr/>
        </p:nvSpPr>
        <p:spPr>
          <a:xfrm>
            <a:off x="5220072" y="2737770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3995936" y="3663026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7" name="Rechteck 66"/>
          <p:cNvSpPr/>
          <p:nvPr/>
        </p:nvSpPr>
        <p:spPr>
          <a:xfrm>
            <a:off x="4962560" y="3987062"/>
            <a:ext cx="72008" cy="90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68" name="Rechteck 67"/>
          <p:cNvSpPr/>
          <p:nvPr/>
        </p:nvSpPr>
        <p:spPr>
          <a:xfrm>
            <a:off x="3881304" y="6158795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71"/>
          <p:cNvCxnSpPr>
            <a:stCxn id="29" idx="1"/>
            <a:endCxn id="66" idx="3"/>
          </p:cNvCxnSpPr>
          <p:nvPr/>
        </p:nvCxnSpPr>
        <p:spPr>
          <a:xfrm flipH="1">
            <a:off x="4067944" y="3146099"/>
            <a:ext cx="2232248" cy="561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9" idx="1"/>
            <a:endCxn id="67" idx="3"/>
          </p:cNvCxnSpPr>
          <p:nvPr/>
        </p:nvCxnSpPr>
        <p:spPr>
          <a:xfrm flipH="1">
            <a:off x="5034568" y="3146099"/>
            <a:ext cx="1265624" cy="885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1"/>
            <a:endCxn id="68" idx="0"/>
          </p:cNvCxnSpPr>
          <p:nvPr/>
        </p:nvCxnSpPr>
        <p:spPr>
          <a:xfrm flipH="1">
            <a:off x="4046632" y="3146099"/>
            <a:ext cx="2253560" cy="30126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300192" y="2616817"/>
            <a:ext cx="1152128" cy="105856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r>
              <a:rPr lang="de-DE" sz="1000" i="1" dirty="0" smtClean="0">
                <a:solidFill>
                  <a:schemeClr val="tx1"/>
                </a:solidFill>
              </a:rPr>
              <a:t>spritesheet.png</a:t>
            </a:r>
          </a:p>
        </p:txBody>
      </p:sp>
      <p:pic>
        <p:nvPicPr>
          <p:cNvPr id="2052" name="Picture 4" descr="C:\xampp\htdocs\perf-test-suite\assets\images\icons\sprite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94530"/>
            <a:ext cx="1009650" cy="714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5" y="5898873"/>
            <a:ext cx="902759" cy="336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hteck 124"/>
          <p:cNvSpPr/>
          <p:nvPr/>
        </p:nvSpPr>
        <p:spPr>
          <a:xfrm>
            <a:off x="7884368" y="3717032"/>
            <a:ext cx="72008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sp>
        <p:nvSpPr>
          <p:cNvPr id="126" name="Rechteck 125"/>
          <p:cNvSpPr/>
          <p:nvPr/>
        </p:nvSpPr>
        <p:spPr>
          <a:xfrm>
            <a:off x="11713796" y="7317435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„</a:t>
            </a:r>
            <a:r>
              <a:rPr lang="de-DE" sz="1200" dirty="0" err="1" smtClean="0">
                <a:solidFill>
                  <a:schemeClr val="tx1"/>
                </a:solidFill>
              </a:rPr>
              <a:t>Spritesheet</a:t>
            </a:r>
            <a:r>
              <a:rPr lang="de-DE" sz="1200" dirty="0" smtClean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18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6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0.38038 -0.00672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8" y="-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892 0.61621 L -0.07656 0.61828 " pathEditMode="fixed" rAng="0" ptsTypes="AA">
                                      <p:cBhvr>
                                        <p:cTn id="40" dur="300" spd="-100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6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6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8 L -0.40364 -0.4164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67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69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7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118" grpId="0" animBg="1"/>
      <p:bldP spid="29" grpId="0" animBg="1"/>
      <p:bldP spid="2048" grpId="0"/>
      <p:bldP spid="2048" grpId="1"/>
      <p:bldP spid="123" grpId="0" animBg="1"/>
      <p:bldP spid="127" grpId="0" animBg="1"/>
      <p:bldP spid="1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/>
          <p:cNvSpPr/>
          <p:nvPr/>
        </p:nvSpPr>
        <p:spPr>
          <a:xfrm>
            <a:off x="2255208" y="1775778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9" name="Rechteck 2048"/>
          <p:cNvSpPr/>
          <p:nvPr/>
        </p:nvSpPr>
        <p:spPr>
          <a:xfrm>
            <a:off x="0" y="1775778"/>
            <a:ext cx="2267744" cy="5082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2179955"/>
            <a:ext cx="1629656" cy="36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hteck 105"/>
          <p:cNvSpPr/>
          <p:nvPr/>
        </p:nvSpPr>
        <p:spPr>
          <a:xfrm>
            <a:off x="9756576" y="-2177575"/>
            <a:ext cx="6877664" cy="4808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048" name="Rechteck 2047"/>
          <p:cNvSpPr/>
          <p:nvPr/>
        </p:nvSpPr>
        <p:spPr>
          <a:xfrm>
            <a:off x="9756576" y="-170711"/>
            <a:ext cx="6876256" cy="35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Die Optimierung im </a:t>
            </a:r>
            <a:r>
              <a:rPr lang="de-DE" sz="1600" b="1" dirty="0" err="1" smtClean="0">
                <a:solidFill>
                  <a:schemeClr val="tx1"/>
                </a:solidFill>
              </a:rPr>
              <a:t>OpenSpeedMonitor</a:t>
            </a:r>
            <a:endParaRPr lang="de-DE" sz="1600" b="1" dirty="0" smtClean="0">
              <a:solidFill>
                <a:schemeClr val="tx1"/>
              </a:solidFill>
            </a:endParaRP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17923427" y="7809354"/>
            <a:ext cx="842690" cy="3429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8" name="Rechteck 107"/>
          <p:cNvSpPr/>
          <p:nvPr/>
        </p:nvSpPr>
        <p:spPr>
          <a:xfrm>
            <a:off x="10320105" y="5304172"/>
            <a:ext cx="6880248" cy="51110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80" y="5445224"/>
            <a:ext cx="902759" cy="439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Geschweifte Klammer rechts 122"/>
          <p:cNvSpPr/>
          <p:nvPr/>
        </p:nvSpPr>
        <p:spPr>
          <a:xfrm>
            <a:off x="11595439" y="6381330"/>
            <a:ext cx="177362" cy="1800200"/>
          </a:xfrm>
          <a:prstGeom prst="rightBrace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4" name="Gerade Verbindung mit Pfeil 123"/>
          <p:cNvCxnSpPr>
            <a:stCxn id="123" idx="1"/>
          </p:cNvCxnSpPr>
          <p:nvPr/>
        </p:nvCxnSpPr>
        <p:spPr>
          <a:xfrm>
            <a:off x="11772801" y="7281430"/>
            <a:ext cx="4176464" cy="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hteck 126"/>
          <p:cNvSpPr/>
          <p:nvPr/>
        </p:nvSpPr>
        <p:spPr>
          <a:xfrm>
            <a:off x="11713796" y="7030146"/>
            <a:ext cx="4176464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Im </a:t>
            </a:r>
            <a:r>
              <a:rPr lang="de-DE" sz="1200" dirty="0" err="1" smtClean="0">
                <a:solidFill>
                  <a:schemeClr val="tx1"/>
                </a:solidFill>
              </a:rPr>
              <a:t>OpenSpeedMonitor</a:t>
            </a:r>
            <a:r>
              <a:rPr lang="de-DE" sz="1200" dirty="0" smtClean="0">
                <a:solidFill>
                  <a:schemeClr val="tx1"/>
                </a:solidFill>
              </a:rPr>
              <a:t> zu sehen…</a:t>
            </a:r>
          </a:p>
        </p:txBody>
      </p:sp>
      <p:cxnSp>
        <p:nvCxnSpPr>
          <p:cNvPr id="44" name="Gerade Verbindung mit Pfeil 43"/>
          <p:cNvCxnSpPr>
            <a:stCxn id="64" idx="3"/>
            <a:endCxn id="47" idx="1"/>
          </p:cNvCxnSpPr>
          <p:nvPr/>
        </p:nvCxnSpPr>
        <p:spPr>
          <a:xfrm>
            <a:off x="4067944" y="2000472"/>
            <a:ext cx="1152128" cy="307646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64" idx="2"/>
            <a:endCxn id="48" idx="3"/>
          </p:cNvCxnSpPr>
          <p:nvPr/>
        </p:nvCxnSpPr>
        <p:spPr>
          <a:xfrm>
            <a:off x="3527884" y="2096852"/>
            <a:ext cx="396044" cy="455903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64" idx="3"/>
            <a:endCxn id="49" idx="1"/>
          </p:cNvCxnSpPr>
          <p:nvPr/>
        </p:nvCxnSpPr>
        <p:spPr>
          <a:xfrm>
            <a:off x="4067944" y="2000472"/>
            <a:ext cx="1152128" cy="544891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eck 46"/>
          <p:cNvSpPr/>
          <p:nvPr/>
        </p:nvSpPr>
        <p:spPr>
          <a:xfrm>
            <a:off x="5220072" y="2218108"/>
            <a:ext cx="144016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 flipH="1">
            <a:off x="3923928" y="2470136"/>
            <a:ext cx="74286" cy="165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5220072" y="2455353"/>
            <a:ext cx="720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4034433" y="3514252"/>
            <a:ext cx="76135" cy="72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4788024" y="3918582"/>
            <a:ext cx="72008" cy="74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3779912" y="5602484"/>
            <a:ext cx="330656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>
            <a:stCxn id="64" idx="2"/>
            <a:endCxn id="50" idx="0"/>
          </p:cNvCxnSpPr>
          <p:nvPr/>
        </p:nvCxnSpPr>
        <p:spPr>
          <a:xfrm>
            <a:off x="3527884" y="2096852"/>
            <a:ext cx="544617" cy="141740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64" idx="2"/>
            <a:endCxn id="51" idx="0"/>
          </p:cNvCxnSpPr>
          <p:nvPr/>
        </p:nvCxnSpPr>
        <p:spPr>
          <a:xfrm>
            <a:off x="3527884" y="2096852"/>
            <a:ext cx="1296144" cy="1821730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64" idx="2"/>
            <a:endCxn id="52" idx="0"/>
          </p:cNvCxnSpPr>
          <p:nvPr/>
        </p:nvCxnSpPr>
        <p:spPr>
          <a:xfrm>
            <a:off x="3527884" y="2096852"/>
            <a:ext cx="417356" cy="3505632"/>
          </a:xfrm>
          <a:prstGeom prst="straightConnector1">
            <a:avLst/>
          </a:prstGeom>
          <a:ln w="28575">
            <a:solidFill>
              <a:srgbClr val="1D9C7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/>
          <p:cNvSpPr/>
          <p:nvPr/>
        </p:nvSpPr>
        <p:spPr>
          <a:xfrm>
            <a:off x="2987824" y="1904091"/>
            <a:ext cx="1080120" cy="192761"/>
          </a:xfrm>
          <a:prstGeom prst="rect">
            <a:avLst/>
          </a:prstGeom>
          <a:solidFill>
            <a:srgbClr val="1D9C72"/>
          </a:solidFill>
          <a:ln>
            <a:solidFill>
              <a:srgbClr val="1D9C7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2000" rIns="72000" rtlCol="0" anchor="b"/>
          <a:lstStyle/>
          <a:p>
            <a:pPr algn="ctr"/>
            <a:endParaRPr lang="de-DE" sz="1000" i="1" dirty="0" smtClean="0">
              <a:solidFill>
                <a:schemeClr val="tx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21" y="1941899"/>
            <a:ext cx="1008112" cy="1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hteck 167"/>
          <p:cNvSpPr/>
          <p:nvPr/>
        </p:nvSpPr>
        <p:spPr>
          <a:xfrm>
            <a:off x="-8612585" y="7772789"/>
            <a:ext cx="6888792" cy="5082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-12536" y="1628800"/>
            <a:ext cx="9156536" cy="1469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-468560" y="8181530"/>
            <a:ext cx="5878128" cy="82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FontAwesome" pitchFamily="50" charset="0"/>
              </a:rPr>
              <a:t></a:t>
            </a:r>
            <a:r>
              <a:rPr lang="de-DE" sz="1600" b="1" dirty="0">
                <a:solidFill>
                  <a:schemeClr val="tx1"/>
                </a:solidFill>
              </a:rPr>
              <a:t> </a:t>
            </a:r>
            <a:r>
              <a:rPr lang="de-DE" sz="1600" b="1" dirty="0" smtClean="0">
                <a:solidFill>
                  <a:schemeClr val="tx1"/>
                </a:solidFill>
              </a:rPr>
              <a:t>Font </a:t>
            </a:r>
            <a:r>
              <a:rPr lang="de-DE" sz="1600" b="1" dirty="0" err="1" smtClean="0">
                <a:solidFill>
                  <a:schemeClr val="tx1"/>
                </a:solidFill>
              </a:rPr>
              <a:t>Awesome</a:t>
            </a:r>
            <a:r>
              <a:rPr lang="de-DE" sz="1600" b="1" dirty="0" smtClean="0">
                <a:solidFill>
                  <a:schemeClr val="tx1"/>
                </a:solidFill>
              </a:rPr>
              <a:t> hat 519 Icons</a:t>
            </a:r>
          </a:p>
        </p:txBody>
      </p:sp>
      <p:pic>
        <p:nvPicPr>
          <p:cNvPr id="17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40321" y="7859718"/>
            <a:ext cx="5964345" cy="1517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6" name="Rechteck 125"/>
          <p:cNvSpPr/>
          <p:nvPr/>
        </p:nvSpPr>
        <p:spPr>
          <a:xfrm>
            <a:off x="11713796" y="7389440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Minimierung von vielen Imageicons zu einem Font + CSS Sheet</a:t>
            </a:r>
          </a:p>
        </p:txBody>
      </p:sp>
      <p:sp>
        <p:nvSpPr>
          <p:cNvPr id="175" name="Rechteck 174"/>
          <p:cNvSpPr/>
          <p:nvPr/>
        </p:nvSpPr>
        <p:spPr>
          <a:xfrm>
            <a:off x="-4068960" y="1132729"/>
            <a:ext cx="2823420" cy="5725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</a:rPr>
              <a:t>Mehr Icon Fonts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98547" y="3251562"/>
            <a:ext cx="1082594" cy="24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9726" y="4509120"/>
            <a:ext cx="684951" cy="3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7827" y="2519951"/>
            <a:ext cx="981153" cy="26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238" y="5354953"/>
            <a:ext cx="1267976" cy="1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hteck 86"/>
          <p:cNvSpPr/>
          <p:nvPr/>
        </p:nvSpPr>
        <p:spPr>
          <a:xfrm>
            <a:off x="-12536" y="-442991"/>
            <a:ext cx="9156536" cy="1927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</a:t>
            </a:r>
            <a:r>
              <a:rPr lang="de-DE" dirty="0"/>
              <a:t>man </a:t>
            </a:r>
            <a:r>
              <a:rPr lang="de-DE" dirty="0" smtClean="0"/>
              <a:t>Icon-Fonts einsetzt</a:t>
            </a:r>
            <a:endParaRPr lang="de-DE" dirty="0"/>
          </a:p>
        </p:txBody>
      </p:sp>
      <p:cxnSp>
        <p:nvCxnSpPr>
          <p:cNvPr id="170" name="Gerade Verbindung 16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431825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Grundidee: Einzelne Image-Icons werden gegen Icon-Fonts wie Font </a:t>
            </a:r>
            <a:r>
              <a:rPr lang="de-DE" dirty="0" err="1"/>
              <a:t>Awesome</a:t>
            </a:r>
            <a:r>
              <a:rPr lang="de-DE" dirty="0"/>
              <a:t> ersetzt</a:t>
            </a: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264" y="5805264"/>
            <a:ext cx="902759" cy="376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0.1041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011 -0.87454 L 1.18698 -2.67662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9011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371 -0.17569 L 0.36371 -0.57477 " pathEditMode="fixed" rAng="0" ptsTypes="AA">
                                      <p:cBhvr>
                                        <p:cTn id="42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6 -0.0007 L 0.07395 0.00646 " pathEditMode="fixed" rAng="0" ptsTypes="AA">
                                      <p:cBhvr>
                                        <p:cTn id="46" dur="3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27 -0.00833 L 0.44479 0.09097 " pathEditMode="fixed" rAng="0" ptsTypes="AA">
                                      <p:cBhvr>
                                        <p:cTn id="49" dur="300" spd="-100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9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5 L 0.4441 -0.10718 " pathEditMode="fixed" rAng="0" ptsTypes="AA">
                                      <p:cBhvr>
                                        <p:cTn id="57" dur="300" spd="-100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30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45 -0.00324 L 0.44497 0.19653 " pathEditMode="fixed" rAng="0" ptsTypes="AA">
                                      <p:cBhvr>
                                        <p:cTn id="65" dur="300" spd="-100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9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"/>
                            </p:stCondLst>
                            <p:childTnLst>
                              <p:par>
                                <p:cTn id="72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357 -0.00116 L 0.44445 -0.22362 " pathEditMode="fixed" rAng="0" ptsTypes="AA">
                                      <p:cBhvr>
                                        <p:cTn id="73" dur="300" spd="-100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3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257 0.94676 L -0.37257 0.00185 " pathEditMode="relative" rAng="0" ptsTypes="AA">
                                      <p:cBhvr>
                                        <p:cTn id="110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4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xit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300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"/>
                            </p:stCondLst>
                            <p:childTnLst>
                              <p:par>
                                <p:cTn id="130" presetID="42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2743 -0.3831 " pathEditMode="fixed" rAng="0" ptsTypes="AA">
                                      <p:cBhvr>
                                        <p:cTn id="131" dur="3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6" y="655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0.11216 -0.36226 " pathEditMode="fixed" rAng="0" ptsTypes="AA">
                                      <p:cBhvr>
                                        <p:cTn id="133" dur="3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05" y="761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59 L -0.13385 -0.36226 " pathEditMode="fixed" rAng="0" ptsTypes="AA">
                                      <p:cBhvr>
                                        <p:cTn id="135" dur="3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96" y="761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195 -0.51435 L -0.11944 -0.3412 " pathEditMode="fixed" rAng="0" ptsTypes="AA">
                                      <p:cBhvr>
                                        <p:cTn id="137" dur="300" spd="-10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8657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848 -0.51598 L -0.40017 -0.41783 " pathEditMode="fixed" rAng="0" ptsTypes="AA">
                                      <p:cBhvr>
                                        <p:cTn id="139" dur="300" spd="-100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490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8212 -0.51458 L 0.17118 -0.41458 " pathEditMode="fixed" rAng="0" ptsTypes="AA">
                                      <p:cBhvr>
                                        <p:cTn id="141" dur="3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56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2049" grpId="0" animBg="1"/>
      <p:bldP spid="2048" grpId="0"/>
      <p:bldP spid="2048" grpId="1"/>
      <p:bldP spid="123" grpId="0" animBg="1"/>
      <p:bldP spid="127" grpId="0" animBg="1"/>
      <p:bldP spid="47" grpId="0"/>
      <p:bldP spid="48" grpId="0"/>
      <p:bldP spid="49" grpId="0"/>
      <p:bldP spid="50" grpId="0"/>
      <p:bldP spid="51" grpId="0"/>
      <p:bldP spid="64" grpId="0" animBg="1"/>
      <p:bldP spid="118" grpId="0" animBg="1"/>
      <p:bldP spid="88" grpId="0" animBg="1"/>
      <p:bldP spid="88" grpId="1" animBg="1"/>
      <p:bldP spid="126" grpId="0"/>
      <p:bldP spid="175" grpId="0" animBg="1"/>
      <p:bldP spid="17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Performance-</a:t>
            </a:r>
            <a:r>
              <a:rPr lang="de-DE" dirty="0" err="1" smtClean="0"/>
              <a:t>Hackathon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555776" y="22048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39553" y="1340768"/>
            <a:ext cx="7560840" cy="4824536"/>
          </a:xfrm>
        </p:spPr>
        <p:txBody>
          <a:bodyPr/>
          <a:lstStyle/>
          <a:p>
            <a:r>
              <a:rPr lang="de-DE" sz="2000" dirty="0" smtClean="0"/>
              <a:t>Performance </a:t>
            </a:r>
            <a:r>
              <a:rPr lang="de-DE" sz="2000" dirty="0" err="1" smtClean="0"/>
              <a:t>matters</a:t>
            </a:r>
            <a:r>
              <a:rPr lang="de-DE" sz="2000" dirty="0" smtClean="0"/>
              <a:t>!</a:t>
            </a:r>
          </a:p>
          <a:p>
            <a:r>
              <a:rPr lang="de-DE" sz="2000" dirty="0" err="1" smtClean="0"/>
              <a:t>perf</a:t>
            </a:r>
            <a:r>
              <a:rPr lang="de-DE" sz="2000" dirty="0" smtClean="0"/>
              <a:t>-test-suite: Der langsamste Shop der Welt</a:t>
            </a:r>
          </a:p>
          <a:p>
            <a:r>
              <a:rPr lang="de-DE" sz="2000" dirty="0" smtClean="0"/>
              <a:t>Tools</a:t>
            </a:r>
          </a:p>
          <a:p>
            <a:pPr lvl="1"/>
            <a:r>
              <a:rPr lang="de-DE" sz="2000" dirty="0" smtClean="0"/>
              <a:t>Performance-</a:t>
            </a:r>
            <a:r>
              <a:rPr lang="de-DE" sz="2000" dirty="0" err="1" smtClean="0"/>
              <a:t>Bokmarklet</a:t>
            </a:r>
            <a:endParaRPr lang="de-DE" sz="2000" dirty="0" smtClean="0"/>
          </a:p>
          <a:p>
            <a:pPr lvl="1"/>
            <a:r>
              <a:rPr lang="de-DE" sz="2000" dirty="0" smtClean="0"/>
              <a:t>Browser </a:t>
            </a:r>
            <a:r>
              <a:rPr lang="de-DE" sz="2000" dirty="0" err="1" smtClean="0"/>
              <a:t>devtools</a:t>
            </a:r>
            <a:endParaRPr lang="de-DE" sz="2000" dirty="0" smtClean="0"/>
          </a:p>
          <a:p>
            <a:pPr lvl="1"/>
            <a:r>
              <a:rPr lang="de-DE" sz="2000" dirty="0" err="1" smtClean="0"/>
              <a:t>PageSpeed</a:t>
            </a:r>
            <a:r>
              <a:rPr lang="de-DE" sz="2000" dirty="0" smtClean="0"/>
              <a:t> </a:t>
            </a:r>
            <a:r>
              <a:rPr lang="de-DE" sz="2000" dirty="0" err="1" smtClean="0"/>
              <a:t>Insights</a:t>
            </a:r>
            <a:endParaRPr lang="de-DE" sz="2000" dirty="0" smtClean="0"/>
          </a:p>
          <a:p>
            <a:pPr lvl="1"/>
            <a:r>
              <a:rPr lang="de-DE" sz="2000" dirty="0" err="1" smtClean="0"/>
              <a:t>OpenSpeedMonitor</a:t>
            </a:r>
            <a:r>
              <a:rPr lang="de-DE" sz="2000" dirty="0" smtClean="0"/>
              <a:t> / </a:t>
            </a:r>
            <a:r>
              <a:rPr lang="de-DE" sz="2000" dirty="0" err="1" smtClean="0"/>
              <a:t>WebPagetest</a:t>
            </a:r>
            <a:endParaRPr lang="de-DE" sz="2000" dirty="0" smtClean="0"/>
          </a:p>
          <a:p>
            <a:r>
              <a:rPr lang="de-DE" sz="2000" dirty="0" smtClean="0"/>
              <a:t>Optimierung</a:t>
            </a:r>
          </a:p>
          <a:p>
            <a:pPr lvl="1"/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Synchronisation Rendering</a:t>
            </a:r>
          </a:p>
          <a:p>
            <a:pPr lvl="1"/>
            <a:r>
              <a:rPr lang="de-DE" sz="2000" dirty="0" err="1" smtClean="0"/>
              <a:t>Minifizierung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 …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der Bilder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444208" y="31316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11" name="Textfeld 10"/>
          <p:cNvSpPr txBox="1"/>
          <p:nvPr/>
        </p:nvSpPr>
        <p:spPr>
          <a:xfrm>
            <a:off x="734204" y="6317927"/>
            <a:ext cx="3761195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Original: 202 KB</a:t>
            </a:r>
            <a:endParaRPr lang="de-DE" sz="1600" dirty="0" smtClean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04" y="3739871"/>
            <a:ext cx="3761195" cy="252000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771247" y="6317927"/>
            <a:ext cx="3761194" cy="4129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dirty="0" smtClean="0"/>
              <a:t>Optimiert: 111 KB </a:t>
            </a:r>
            <a:r>
              <a:rPr lang="de-DE" sz="1600" b="1" dirty="0" smtClean="0"/>
              <a:t>(55%)</a:t>
            </a:r>
            <a:endParaRPr lang="de-DE" sz="1600" b="1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971600" y="1700808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70000" indent="-270000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</a:pPr>
            <a:endParaRPr lang="de-DE" sz="1600" dirty="0" err="1" smtClean="0"/>
          </a:p>
        </p:txBody>
      </p:sp>
      <p:sp>
        <p:nvSpPr>
          <p:cNvPr id="22" name="Inhaltsplatzhalter 1"/>
          <p:cNvSpPr>
            <a:spLocks noGrp="1"/>
          </p:cNvSpPr>
          <p:nvPr>
            <p:ph idx="1"/>
          </p:nvPr>
        </p:nvSpPr>
        <p:spPr>
          <a:xfrm>
            <a:off x="395635" y="994680"/>
            <a:ext cx="8280821" cy="189133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Verlustbehaftet</a:t>
            </a:r>
          </a:p>
          <a:p>
            <a:pPr lvl="1"/>
            <a:r>
              <a:rPr lang="de-DE" dirty="0" smtClean="0"/>
              <a:t>Verkleinerung auf maximale Größe (Breakpunkt XL)</a:t>
            </a:r>
          </a:p>
          <a:p>
            <a:pPr lvl="1"/>
            <a:r>
              <a:rPr lang="de-DE" dirty="0" smtClean="0"/>
              <a:t>Wegschneiden unnötiger Ausschnitte</a:t>
            </a:r>
          </a:p>
          <a:p>
            <a:pPr lvl="1"/>
            <a:r>
              <a:rPr lang="de-DE" dirty="0" smtClean="0"/>
              <a:t>Verringerung Farbtiefe</a:t>
            </a:r>
          </a:p>
          <a:p>
            <a:pPr lvl="1"/>
            <a:r>
              <a:rPr lang="de-DE" dirty="0" smtClean="0"/>
              <a:t>Komprimierung (z.B. 85% bei JPEG)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Verlustfrei</a:t>
            </a:r>
          </a:p>
          <a:p>
            <a:pPr lvl="1"/>
            <a:r>
              <a:rPr lang="de-DE" dirty="0" smtClean="0"/>
              <a:t>Entfernung unnötiger Metadaten und Farbprofile (v.a. </a:t>
            </a:r>
            <a:r>
              <a:rPr lang="de-DE" dirty="0"/>
              <a:t>PNG und JPG)</a:t>
            </a:r>
            <a:br>
              <a:rPr lang="de-DE" dirty="0"/>
            </a:br>
            <a:r>
              <a:rPr lang="de-DE" sz="1100" dirty="0">
                <a:hlinkClick r:id="rId4"/>
              </a:rPr>
              <a:t>https://</a:t>
            </a:r>
            <a:r>
              <a:rPr lang="de-DE" sz="1100" dirty="0" smtClean="0">
                <a:hlinkClick r:id="rId4"/>
              </a:rPr>
              <a:t>imageoptim.com/</a:t>
            </a:r>
            <a:r>
              <a:rPr lang="de-DE" sz="1100" dirty="0" smtClean="0"/>
              <a:t/>
            </a:r>
            <a:br>
              <a:rPr lang="de-DE" sz="1100" dirty="0" smtClean="0"/>
            </a:br>
            <a:r>
              <a:rPr lang="de-DE" sz="1100" dirty="0" smtClean="0">
                <a:hlinkClick r:id="rId5"/>
              </a:rPr>
              <a:t>http</a:t>
            </a:r>
            <a:r>
              <a:rPr lang="de-DE" sz="1100" dirty="0">
                <a:hlinkClick r:id="rId5"/>
              </a:rPr>
              <a:t>://trimage.org</a:t>
            </a:r>
            <a:r>
              <a:rPr lang="de-DE" sz="1100" dirty="0" smtClean="0">
                <a:hlinkClick r:id="rId5"/>
              </a:rPr>
              <a:t>/</a:t>
            </a:r>
            <a:r>
              <a:rPr lang="de-DE" sz="1100" dirty="0" smtClean="0"/>
              <a:t> </a:t>
            </a:r>
            <a:endParaRPr lang="de-DE" sz="11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6" y="3734697"/>
            <a:ext cx="3761194" cy="2520000"/>
          </a:xfrm>
          <a:prstGeom prst="rect">
            <a:avLst/>
          </a:prstGeom>
        </p:spPr>
      </p:pic>
      <p:sp>
        <p:nvSpPr>
          <p:cNvPr id="21" name="Datumsplatzhalt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85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Problem: Lange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byte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Rechteck 8"/>
          <p:cNvSpPr/>
          <p:nvPr/>
        </p:nvSpPr>
        <p:spPr>
          <a:xfrm>
            <a:off x="4427984" y="1327709"/>
            <a:ext cx="2273012" cy="336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23528" y="4937387"/>
            <a:ext cx="4248472" cy="130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21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Lösung: Auslieferung des </a:t>
            </a:r>
            <a:r>
              <a:rPr lang="de-DE" dirty="0" err="1" smtClean="0"/>
              <a:t>HTML‘s</a:t>
            </a:r>
            <a:r>
              <a:rPr lang="de-DE" dirty="0" smtClean="0"/>
              <a:t> in </a:t>
            </a:r>
            <a:r>
              <a:rPr lang="de-DE" dirty="0" err="1" smtClean="0"/>
              <a:t>Chunks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692823"/>
            <a:ext cx="3950920" cy="176051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36" y="4692822"/>
            <a:ext cx="3950920" cy="1760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53" y="1435388"/>
            <a:ext cx="2655830" cy="314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2123728" y="1003673"/>
            <a:ext cx="5904656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/>
              <a:t>In der Zeit, die der Server zum Prozessieren benötigt …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012160" y="2234945"/>
            <a:ext cx="2490642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nutzen, um z.B. Ressourcen aus dem </a:t>
            </a:r>
            <a:r>
              <a:rPr lang="de-DE" sz="1600" b="1" dirty="0" err="1" smtClean="0">
                <a:solidFill>
                  <a:schemeClr val="tx2"/>
                </a:solidFill>
              </a:rPr>
              <a:t>head</a:t>
            </a:r>
            <a:r>
              <a:rPr lang="de-DE" sz="1600" b="1" dirty="0" smtClean="0">
                <a:solidFill>
                  <a:schemeClr val="tx2"/>
                </a:solidFill>
              </a:rPr>
              <a:t> anzufragen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23528" y="2237816"/>
            <a:ext cx="2058594" cy="2344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600" b="1" dirty="0" smtClean="0">
                <a:solidFill>
                  <a:schemeClr val="tx2"/>
                </a:solidFill>
              </a:rPr>
              <a:t>Kann der Browser nur warten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22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 err="1" smtClean="0"/>
              <a:t>Javascript</a:t>
            </a:r>
            <a:r>
              <a:rPr lang="de-DE" sz="2000" b="1" dirty="0" smtClean="0"/>
              <a:t>-Dateien im Head des </a:t>
            </a:r>
            <a:r>
              <a:rPr lang="de-DE" sz="2000" b="1" dirty="0" err="1" smtClean="0"/>
              <a:t>HTML‘s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 smtClean="0"/>
              <a:t>Wenn Möglich an das Ende des Bodys verschieben oder asynchron laden</a:t>
            </a:r>
          </a:p>
          <a:p>
            <a:pPr marL="0" indent="0">
              <a:buNone/>
            </a:pPr>
            <a:r>
              <a:rPr lang="de-DE" sz="1800" dirty="0" smtClean="0"/>
              <a:t>Wenn nicht möglich sollten kritische Teile inline stehen und der Rest verschoben werden.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</a:t>
            </a:r>
            <a:r>
              <a:rPr lang="de-DE" dirty="0"/>
              <a:t>kritischer </a:t>
            </a:r>
            <a:r>
              <a:rPr lang="de-DE" dirty="0" err="1"/>
              <a:t>Javascripte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)</a:t>
            </a:r>
            <a:endParaRPr lang="de-DE" dirty="0" smtClean="0"/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23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3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Blockierende externe </a:t>
            </a:r>
            <a:r>
              <a:rPr lang="de-DE" sz="2000" b="1" dirty="0"/>
              <a:t>CSS-Dateien</a:t>
            </a:r>
            <a:endParaRPr lang="de-DE" sz="2000" b="1" dirty="0" smtClean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 smtClean="0"/>
              <a:t>Lösung</a:t>
            </a:r>
            <a:r>
              <a:rPr lang="de-DE" sz="1800" b="1" dirty="0" smtClean="0"/>
              <a:t>:</a:t>
            </a:r>
          </a:p>
          <a:p>
            <a:pPr marL="0" indent="0">
              <a:buNone/>
            </a:pPr>
            <a:r>
              <a:rPr lang="de-DE" sz="1800" dirty="0"/>
              <a:t>Styles, die für den </a:t>
            </a:r>
            <a:r>
              <a:rPr lang="de-DE" sz="1800" dirty="0" err="1"/>
              <a:t>above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fold</a:t>
            </a:r>
            <a:r>
              <a:rPr lang="de-DE" sz="1800" dirty="0"/>
              <a:t>-Inhalt erforderlich  sind </a:t>
            </a:r>
            <a:r>
              <a:rPr lang="de-DE" sz="1800" dirty="0" err="1"/>
              <a:t>inlinen</a:t>
            </a:r>
            <a:endParaRPr lang="de-DE" sz="1800" dirty="0"/>
          </a:p>
          <a:p>
            <a:pPr marL="0" indent="0">
              <a:buNone/>
            </a:pPr>
            <a:r>
              <a:rPr lang="de-DE" sz="1800" dirty="0"/>
              <a:t>Den Rest nach dem </a:t>
            </a:r>
            <a:r>
              <a:rPr lang="de-DE" sz="1800" dirty="0" err="1"/>
              <a:t>onload</a:t>
            </a:r>
            <a:r>
              <a:rPr lang="de-DE" sz="1800" dirty="0"/>
              <a:t> </a:t>
            </a:r>
            <a:r>
              <a:rPr lang="de-DE" sz="1800" dirty="0" smtClean="0"/>
              <a:t>nachladen.</a:t>
            </a:r>
            <a:br>
              <a:rPr lang="de-DE" sz="1800" dirty="0" smtClean="0"/>
            </a:br>
            <a:endParaRPr lang="en-AU" sz="180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Optimierung…</a:t>
            </a:r>
            <a:endParaRPr lang="en-AU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Durch das </a:t>
            </a:r>
            <a:r>
              <a:rPr lang="de-DE" dirty="0" err="1" smtClean="0"/>
              <a:t>Inlinen</a:t>
            </a:r>
            <a:r>
              <a:rPr lang="de-DE" dirty="0" smtClean="0"/>
              <a:t> kritischer Styles (</a:t>
            </a: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fold</a:t>
            </a:r>
            <a:r>
              <a:rPr lang="de-DE" dirty="0" smtClean="0"/>
              <a:t>)</a:t>
            </a:r>
          </a:p>
          <a:p>
            <a:endParaRPr lang="en-AU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9" y="1700808"/>
            <a:ext cx="7567897" cy="1933312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24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9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115190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Optimierung…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Indem man CSS und JS Dateien minimiert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2301875" cy="2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feil nach rechts 12"/>
          <p:cNvSpPr/>
          <p:nvPr/>
        </p:nvSpPr>
        <p:spPr>
          <a:xfrm>
            <a:off x="3707904" y="377429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 smtClean="0">
                <a:solidFill>
                  <a:schemeClr val="tx1"/>
                </a:solidFill>
              </a:rPr>
              <a:t>Minifizierung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816464"/>
            <a:ext cx="2255837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/>
        </p:nvSpPr>
        <p:spPr>
          <a:xfrm>
            <a:off x="323527" y="5301208"/>
            <a:ext cx="2301875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lvl="1"/>
            <a:r>
              <a:rPr lang="de-DE" dirty="0" smtClean="0"/>
              <a:t>217.1kB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6373296" y="5301208"/>
            <a:ext cx="2254741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/>
              <a:t>171.8kB </a:t>
            </a:r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9" name="Pfeil nach rechts 18"/>
          <p:cNvSpPr/>
          <p:nvPr/>
        </p:nvSpPr>
        <p:spPr>
          <a:xfrm>
            <a:off x="3707904" y="5301208"/>
            <a:ext cx="1872208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-20%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23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52 0.60602 L 0.35452 0.00741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35452 0.0074 " pathEditMode="relative" rAng="0" ptsTypes="AA">
                                      <p:cBhvr>
                                        <p:cTn id="16" dur="300" spd="-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26" y="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Demo: Pagespeed Insight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Connection-Aufbau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TTFB</a:t>
            </a:r>
            <a:br>
              <a:rPr lang="de-DE" sz="2000" dirty="0" smtClean="0"/>
            </a:br>
            <a:endParaRPr lang="de-DE" sz="2000" dirty="0" smtClean="0"/>
          </a:p>
          <a:p>
            <a:r>
              <a:rPr lang="de-DE" sz="2000" dirty="0" smtClean="0"/>
              <a:t>Content-Download</a:t>
            </a:r>
            <a:endParaRPr lang="de-DE" sz="2000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</a:t>
            </a:r>
            <a:r>
              <a:rPr lang="de-DE" dirty="0" smtClean="0"/>
              <a:t>: 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27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SSL-</a:t>
            </a:r>
            <a:r>
              <a:rPr lang="de-DE" sz="2000" dirty="0" err="1" smtClean="0"/>
              <a:t>Negotiation</a:t>
            </a:r>
            <a:endParaRPr lang="de-DE" sz="2000" dirty="0" smtClean="0"/>
          </a:p>
          <a:p>
            <a:pPr lvl="1"/>
            <a:r>
              <a:rPr lang="de-DE" sz="2000" dirty="0" smtClean="0"/>
              <a:t>Anderen </a:t>
            </a:r>
            <a:r>
              <a:rPr lang="de-DE" sz="2000" dirty="0" err="1" smtClean="0"/>
              <a:t>Zertifizierer</a:t>
            </a:r>
            <a:r>
              <a:rPr lang="de-DE" sz="2000" dirty="0" smtClean="0"/>
              <a:t> verwenden</a:t>
            </a:r>
          </a:p>
          <a:p>
            <a:pPr lvl="1"/>
            <a:r>
              <a:rPr lang="de-DE" sz="2000" dirty="0" smtClean="0"/>
              <a:t>OCSP </a:t>
            </a:r>
            <a:r>
              <a:rPr lang="de-DE" sz="2000" dirty="0" err="1" smtClean="0"/>
              <a:t>Stapling</a:t>
            </a:r>
            <a:r>
              <a:rPr lang="de-DE" sz="2000" dirty="0" smtClean="0"/>
              <a:t> einsetzen</a:t>
            </a:r>
          </a:p>
          <a:p>
            <a:endParaRPr lang="de-DE" sz="2000" dirty="0" smtClean="0"/>
          </a:p>
          <a:p>
            <a:r>
              <a:rPr lang="de-DE" sz="2000" dirty="0" smtClean="0"/>
              <a:t>Connection-Aufbau</a:t>
            </a:r>
          </a:p>
          <a:p>
            <a:pPr lvl="1"/>
            <a:r>
              <a:rPr lang="de-DE" sz="2000" dirty="0" smtClean="0"/>
              <a:t>Keep-</a:t>
            </a:r>
            <a:r>
              <a:rPr lang="de-DE" sz="2000" dirty="0" err="1" smtClean="0"/>
              <a:t>alive</a:t>
            </a:r>
            <a:r>
              <a:rPr lang="de-DE" sz="2000" dirty="0" smtClean="0"/>
              <a:t> Handling im Connection View prüfen</a:t>
            </a:r>
          </a:p>
          <a:p>
            <a:pPr lvl="1"/>
            <a:r>
              <a:rPr lang="de-DE" sz="2000" dirty="0" smtClean="0"/>
              <a:t>Netzwerk-Infrastruktur optimieren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TTFB</a:t>
            </a:r>
          </a:p>
          <a:p>
            <a:pPr lvl="1"/>
            <a:r>
              <a:rPr lang="de-DE" sz="2000" dirty="0" smtClean="0"/>
              <a:t>Streaming / </a:t>
            </a:r>
            <a:r>
              <a:rPr lang="de-DE" sz="2000" dirty="0" err="1" smtClean="0"/>
              <a:t>chunked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endParaRPr lang="de-DE" sz="2000" dirty="0" smtClean="0"/>
          </a:p>
          <a:p>
            <a:pPr lvl="1"/>
            <a:r>
              <a:rPr lang="de-DE" sz="2000" dirty="0" smtClean="0"/>
              <a:t>Server-Antwortzeiten optimieren</a:t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smtClean="0"/>
              <a:t>Content-Download</a:t>
            </a:r>
          </a:p>
          <a:p>
            <a:pPr lvl="1"/>
            <a:r>
              <a:rPr lang="de-DE" sz="2000" dirty="0" smtClean="0"/>
              <a:t>Größe reduzieren</a:t>
            </a:r>
          </a:p>
          <a:p>
            <a:endParaRPr lang="de-DE" sz="1800" dirty="0"/>
          </a:p>
          <a:p>
            <a:r>
              <a:rPr lang="de-DE" sz="1800" dirty="0" err="1" smtClean="0"/>
              <a:t>Javascript</a:t>
            </a:r>
            <a:r>
              <a:rPr lang="de-DE" sz="1800" dirty="0" smtClean="0"/>
              <a:t> + CSS</a:t>
            </a:r>
          </a:p>
          <a:p>
            <a:pPr lvl="1"/>
            <a:r>
              <a:rPr lang="de-DE" sz="1800" dirty="0" smtClean="0"/>
              <a:t>Reduzieren</a:t>
            </a:r>
          </a:p>
          <a:p>
            <a:pPr lvl="1"/>
            <a:r>
              <a:rPr lang="de-DE" sz="1800" dirty="0" err="1" smtClean="0"/>
              <a:t>Minifizieren</a:t>
            </a:r>
            <a:endParaRPr lang="de-DE" sz="1800" dirty="0" smtClean="0"/>
          </a:p>
          <a:p>
            <a:pPr lvl="1"/>
            <a:r>
              <a:rPr lang="de-DE" sz="1800" dirty="0" smtClean="0"/>
              <a:t>Komprimieren (</a:t>
            </a:r>
            <a:r>
              <a:rPr lang="de-DE" sz="1800" dirty="0" err="1" smtClean="0"/>
              <a:t>Gzip</a:t>
            </a:r>
            <a:r>
              <a:rPr lang="de-DE" sz="1800" dirty="0" smtClean="0"/>
              <a:t>)</a:t>
            </a:r>
          </a:p>
          <a:p>
            <a:endParaRPr lang="de-DE" sz="2000" dirty="0" smtClean="0"/>
          </a:p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Auflösung</a:t>
            </a:r>
          </a:p>
          <a:p>
            <a:pPr lvl="1"/>
            <a:r>
              <a:rPr lang="de-DE" sz="2000" dirty="0" smtClean="0"/>
              <a:t>Verlustfreie / verlustbehaftete Komprimierung</a:t>
            </a:r>
          </a:p>
          <a:p>
            <a:pPr lvl="1"/>
            <a:r>
              <a:rPr lang="de-DE" sz="2000" dirty="0" smtClean="0"/>
              <a:t>Formate</a:t>
            </a:r>
            <a:endParaRPr lang="de-DE" sz="200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</a:t>
            </a:r>
            <a:r>
              <a:rPr lang="de-DE" dirty="0"/>
              <a:t>für </a:t>
            </a:r>
            <a:r>
              <a:rPr lang="de-DE" dirty="0" smtClean="0"/>
              <a:t>zu </a:t>
            </a:r>
            <a:r>
              <a:rPr lang="de-DE" dirty="0"/>
              <a:t>lange </a:t>
            </a:r>
            <a:r>
              <a:rPr lang="de-DE" dirty="0" err="1"/>
              <a:t>Requests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28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7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r>
              <a:rPr lang="de-DE" sz="2000" dirty="0" smtClean="0"/>
              <a:t>Fonts</a:t>
            </a:r>
          </a:p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r>
              <a:rPr lang="de-DE" sz="2000" dirty="0" smtClean="0"/>
              <a:t>AJAX</a:t>
            </a: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Typische Probleme : zu </a:t>
            </a:r>
            <a:r>
              <a:rPr lang="de-DE" dirty="0" smtClean="0"/>
              <a:t>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29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92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en-AU" dirty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250124" y="550006"/>
            <a:ext cx="8640000" cy="324000"/>
          </a:xfrm>
          <a:noFill/>
        </p:spPr>
        <p:txBody>
          <a:bodyPr vert="horz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200" dirty="0"/>
              <a:t>Warum eigentlich Performance </a:t>
            </a:r>
            <a:r>
              <a:rPr lang="de-DE" sz="2200" dirty="0" smtClean="0"/>
              <a:t>messen und überwachen?</a:t>
            </a:r>
            <a:endParaRPr lang="de-DE" sz="2200" dirty="0"/>
          </a:p>
        </p:txBody>
      </p:sp>
      <p:sp>
        <p:nvSpPr>
          <p:cNvPr id="19" name="Inhaltsplatzhalter 1"/>
          <p:cNvSpPr txBox="1">
            <a:spLocks/>
          </p:cNvSpPr>
          <p:nvPr/>
        </p:nvSpPr>
        <p:spPr>
          <a:xfrm>
            <a:off x="249735" y="1196975"/>
            <a:ext cx="8640762" cy="511175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Gutes Antwortzeitverhalten des Systems ist Voraussetzung für hohe Benutzerakzeptanz und gute Prozessunterstützung.</a:t>
            </a:r>
          </a:p>
          <a:p>
            <a:r>
              <a:rPr lang="de-DE" dirty="0" smtClean="0"/>
              <a:t>Alles andere kostet Traffic, </a:t>
            </a:r>
            <a:r>
              <a:rPr lang="de-DE" dirty="0" err="1" smtClean="0"/>
              <a:t>Conversion</a:t>
            </a:r>
            <a:r>
              <a:rPr lang="de-DE" dirty="0" smtClean="0"/>
              <a:t>-Rate und Umsatz.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4666887" y="2565251"/>
            <a:ext cx="4248439" cy="381607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Mozilla:</a:t>
            </a:r>
            <a:r>
              <a:rPr lang="de-DE" sz="1300" dirty="0"/>
              <a:t> Downloadseite um 2,2 Sekunden schneller </a:t>
            </a:r>
            <a:r>
              <a:rPr lang="de-DE" sz="1300" dirty="0" smtClean="0">
                <a:sym typeface="Wingdings" pitchFamily="2" charset="2"/>
              </a:rPr>
              <a:t> </a:t>
            </a:r>
            <a:r>
              <a:rPr lang="de-DE" sz="1300" dirty="0">
                <a:hlinkClick r:id="rId2"/>
              </a:rPr>
              <a:t>15,4% mehr Downloads</a:t>
            </a:r>
            <a:endParaRPr lang="de-DE" sz="1300" dirty="0"/>
          </a:p>
          <a:p>
            <a:r>
              <a:rPr lang="de-DE" sz="1300" b="1" dirty="0"/>
              <a:t>Google </a:t>
            </a:r>
            <a:r>
              <a:rPr lang="de-DE" sz="1300" b="1" dirty="0" err="1"/>
              <a:t>Maps</a:t>
            </a:r>
            <a:r>
              <a:rPr lang="de-DE" sz="1300" b="1" dirty="0"/>
              <a:t>:</a:t>
            </a:r>
            <a:r>
              <a:rPr lang="de-DE" sz="1300" dirty="0"/>
              <a:t> Dateivolumen -30%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>
                <a:hlinkClick r:id="rId3"/>
              </a:rPr>
              <a:t>30% mehr Kartenaufrufe</a:t>
            </a:r>
            <a:r>
              <a:rPr lang="de-DE" sz="1300" dirty="0"/>
              <a:t>.</a:t>
            </a:r>
          </a:p>
          <a:p>
            <a:r>
              <a:rPr lang="de-DE" sz="1300" b="1" dirty="0" err="1"/>
              <a:t>Netflix</a:t>
            </a:r>
            <a:r>
              <a:rPr lang="de-DE" sz="1300" b="1" dirty="0"/>
              <a:t>:</a:t>
            </a:r>
            <a:r>
              <a:rPr lang="de-DE" sz="1300" dirty="0"/>
              <a:t> </a:t>
            </a:r>
            <a:r>
              <a:rPr lang="de-DE" sz="1300" dirty="0" err="1"/>
              <a:t>Gzip</a:t>
            </a:r>
            <a:r>
              <a:rPr lang="de-DE" sz="1300" dirty="0"/>
              <a:t> auf dem Server aktiviert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</a:t>
            </a:r>
            <a:r>
              <a:rPr lang="de-DE" sz="1300" dirty="0"/>
              <a:t> Seiten 13-25% schneller und sie </a:t>
            </a:r>
            <a:r>
              <a:rPr lang="de-DE" sz="1300" dirty="0">
                <a:hlinkClick r:id="rId4"/>
              </a:rPr>
              <a:t>sparten 50% Dateivolumen</a:t>
            </a:r>
            <a:r>
              <a:rPr lang="de-DE" sz="1300" dirty="0"/>
              <a:t> ein!</a:t>
            </a:r>
          </a:p>
          <a:p>
            <a:r>
              <a:rPr lang="de-DE" sz="1300" b="1" dirty="0" err="1"/>
              <a:t>Shopzilla</a:t>
            </a:r>
            <a:r>
              <a:rPr lang="de-DE" sz="1300" b="1" dirty="0"/>
              <a:t>:</a:t>
            </a:r>
            <a:r>
              <a:rPr lang="de-DE" sz="1300" dirty="0"/>
              <a:t> Ladezeit von 7 auf 2 </a:t>
            </a:r>
            <a:r>
              <a:rPr lang="de-DE" sz="1300" dirty="0" err="1"/>
              <a:t>sek.</a:t>
            </a:r>
            <a:r>
              <a:rPr lang="de-DE" sz="1300" dirty="0"/>
              <a:t> </a:t>
            </a:r>
            <a:br>
              <a:rPr lang="de-DE" sz="1300" dirty="0"/>
            </a:br>
            <a:r>
              <a:rPr lang="de-DE" sz="1300" dirty="0">
                <a:sym typeface="Wingdings" pitchFamily="2" charset="2"/>
              </a:rPr>
              <a:t> </a:t>
            </a:r>
            <a:r>
              <a:rPr lang="de-DE" sz="1300" dirty="0" err="1">
                <a:hlinkClick r:id="rId5"/>
              </a:rPr>
              <a:t>Conversion</a:t>
            </a:r>
            <a:r>
              <a:rPr lang="de-DE" sz="1300" dirty="0">
                <a:hlinkClick r:id="rId5"/>
              </a:rPr>
              <a:t> Rate um 7-12% gestieg</a:t>
            </a:r>
            <a:r>
              <a:rPr lang="de-DE" sz="1300" dirty="0"/>
              <a:t>en, + 25% mehr Seitenaufrufe </a:t>
            </a:r>
            <a:br>
              <a:rPr lang="de-DE" sz="1300" dirty="0"/>
            </a:br>
            <a:r>
              <a:rPr lang="de-DE" sz="1300" dirty="0"/>
              <a:t>+ 50% der Server </a:t>
            </a:r>
            <a:r>
              <a:rPr lang="de-DE" sz="1300" dirty="0">
                <a:hlinkClick r:id="rId6"/>
              </a:rPr>
              <a:t>eingespart</a:t>
            </a:r>
            <a:endParaRPr lang="de-DE" sz="1300" dirty="0"/>
          </a:p>
          <a:p>
            <a:r>
              <a:rPr lang="de-DE" sz="1300" b="1" dirty="0"/>
              <a:t>AOL:</a:t>
            </a:r>
            <a:r>
              <a:rPr lang="de-DE" sz="1300" dirty="0"/>
              <a:t> </a:t>
            </a:r>
            <a:r>
              <a:rPr lang="de-DE" sz="1300" dirty="0">
                <a:hlinkClick r:id="rId7"/>
              </a:rPr>
              <a:t>Anzahl der Page Views</a:t>
            </a:r>
            <a:r>
              <a:rPr lang="de-DE" sz="1300" dirty="0"/>
              <a:t> steigt von durchschnittlich 3-4 (langsame User) auf 7-8 (schnellste User)</a:t>
            </a:r>
          </a:p>
        </p:txBody>
      </p:sp>
      <p:sp>
        <p:nvSpPr>
          <p:cNvPr id="21" name="Rechteck 9"/>
          <p:cNvSpPr/>
          <p:nvPr/>
        </p:nvSpPr>
        <p:spPr>
          <a:xfrm>
            <a:off x="4667260" y="2204864"/>
            <a:ext cx="424804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Geschwindigkeit</a:t>
            </a:r>
            <a:endParaRPr lang="de-DE" dirty="0"/>
          </a:p>
        </p:txBody>
      </p:sp>
      <p:sp>
        <p:nvSpPr>
          <p:cNvPr id="22" name="Inhaltsplatzhalter 3"/>
          <p:cNvSpPr txBox="1">
            <a:spLocks/>
          </p:cNvSpPr>
          <p:nvPr/>
        </p:nvSpPr>
        <p:spPr>
          <a:xfrm>
            <a:off x="251147" y="2565250"/>
            <a:ext cx="4320886" cy="381607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45720" rIns="0" bIns="4572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marR="0" indent="-270000" algn="l" defTabSz="914400" rtl="0" eaLnBrk="1" fontAlgn="auto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u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682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20000" indent="-27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accent1"/>
              </a:buClr>
              <a:buSzPct val="80000"/>
              <a:buFont typeface="Symbol" panose="05050102010706020507" pitchFamily="18" charset="2"/>
              <a:buChar char="-"/>
              <a:defRPr lang="de-DE" sz="1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404800" indent="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00" b="1" dirty="0"/>
              <a:t>Bing:</a:t>
            </a:r>
            <a:r>
              <a:rPr lang="de-DE" sz="1300" dirty="0"/>
              <a:t> 2 Sekunden Verzögerung resultierten in </a:t>
            </a:r>
            <a:r>
              <a:rPr lang="de-DE" sz="1300" dirty="0">
                <a:hlinkClick r:id="rId8"/>
              </a:rPr>
              <a:t>4,3% weniger Umsatz</a:t>
            </a:r>
            <a:r>
              <a:rPr lang="de-DE" sz="1300" dirty="0"/>
              <a:t> pro User. </a:t>
            </a:r>
          </a:p>
          <a:p>
            <a:r>
              <a:rPr lang="de-DE" sz="1300" b="1" dirty="0" smtClean="0"/>
              <a:t>Studie aus Aberdeen (160 Organisationen) :</a:t>
            </a:r>
            <a:r>
              <a:rPr lang="de-DE" sz="1300" dirty="0" smtClean="0"/>
              <a:t> </a:t>
            </a:r>
            <a:br>
              <a:rPr lang="de-DE" sz="1300" dirty="0" smtClean="0"/>
            </a:br>
            <a:r>
              <a:rPr lang="de-DE" sz="1300" dirty="0" smtClean="0"/>
              <a:t>1s </a:t>
            </a:r>
            <a:r>
              <a:rPr lang="de-DE" sz="1300" dirty="0"/>
              <a:t>Verzögerung </a:t>
            </a:r>
            <a:r>
              <a:rPr lang="de-DE" sz="1300" dirty="0" smtClean="0"/>
              <a:t>der Ladezeit-&gt; </a:t>
            </a:r>
            <a:r>
              <a:rPr lang="de-DE" sz="1300" dirty="0">
                <a:hlinkClick r:id="rId9"/>
              </a:rPr>
              <a:t>7</a:t>
            </a:r>
            <a:r>
              <a:rPr lang="de-DE" sz="1300" dirty="0" smtClean="0">
                <a:hlinkClick r:id="rId9"/>
              </a:rPr>
              <a:t>% </a:t>
            </a:r>
            <a:r>
              <a:rPr lang="de-DE" sz="1300" dirty="0">
                <a:hlinkClick r:id="rId9"/>
              </a:rPr>
              <a:t>weniger </a:t>
            </a:r>
            <a:r>
              <a:rPr lang="de-DE" sz="1300" dirty="0" smtClean="0">
                <a:hlinkClick r:id="rId9"/>
              </a:rPr>
              <a:t>Umsatz, </a:t>
            </a:r>
            <a:r>
              <a:rPr lang="de-DE" sz="1300" dirty="0">
                <a:hlinkClick r:id="rId9"/>
              </a:rPr>
              <a:t>11% weniger Seitenaufrufe</a:t>
            </a:r>
            <a:r>
              <a:rPr lang="de-DE" sz="1300" dirty="0" smtClean="0">
                <a:hlinkClick r:id="rId9"/>
              </a:rPr>
              <a:t> und 16% geringere Kundenzufriedenheit</a:t>
            </a:r>
            <a:r>
              <a:rPr lang="de-DE" sz="1300" dirty="0" smtClean="0"/>
              <a:t>.</a:t>
            </a:r>
            <a:endParaRPr lang="de-DE" sz="1300" dirty="0"/>
          </a:p>
          <a:p>
            <a:r>
              <a:rPr lang="de-DE" sz="1300" b="1" dirty="0"/>
              <a:t>Google: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8"/>
              </a:rPr>
              <a:t>0,59% weniger Suchabfragen</a:t>
            </a:r>
            <a:r>
              <a:rPr lang="de-DE" sz="1300" dirty="0"/>
              <a:t> pro User (frühere Tests ergaben größere Zahlen).</a:t>
            </a:r>
          </a:p>
          <a:p>
            <a:r>
              <a:rPr lang="de-DE" sz="1300" b="1" dirty="0"/>
              <a:t>Yahoo!:</a:t>
            </a:r>
            <a:r>
              <a:rPr lang="de-DE" sz="1300" dirty="0"/>
              <a:t> 400 </a:t>
            </a:r>
            <a:r>
              <a:rPr lang="de-DE" sz="1300" dirty="0" err="1"/>
              <a:t>ms</a:t>
            </a:r>
            <a:r>
              <a:rPr lang="de-DE" sz="1300" dirty="0"/>
              <a:t> Verzögerung führten zu </a:t>
            </a:r>
            <a:r>
              <a:rPr lang="de-DE" sz="1300" dirty="0">
                <a:hlinkClick r:id="rId10"/>
              </a:rPr>
              <a:t>5-9% weniger Traffic</a:t>
            </a:r>
            <a:r>
              <a:rPr lang="de-DE" sz="1300" dirty="0" smtClean="0"/>
              <a:t>.</a:t>
            </a:r>
            <a:endParaRPr lang="de-DE" sz="1300" dirty="0"/>
          </a:p>
        </p:txBody>
      </p:sp>
      <p:sp>
        <p:nvSpPr>
          <p:cNvPr id="23" name="Rechteck 11"/>
          <p:cNvSpPr/>
          <p:nvPr/>
        </p:nvSpPr>
        <p:spPr>
          <a:xfrm>
            <a:off x="251520" y="2204864"/>
            <a:ext cx="4320480" cy="3600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Effekte von Langsamkeit</a:t>
            </a:r>
            <a:endParaRPr lang="de-DE" dirty="0"/>
          </a:p>
        </p:txBody>
      </p:sp>
      <p:sp>
        <p:nvSpPr>
          <p:cNvPr id="24" name="Gewitterblitz 12"/>
          <p:cNvSpPr/>
          <p:nvPr/>
        </p:nvSpPr>
        <p:spPr>
          <a:xfrm>
            <a:off x="328192" y="5680046"/>
            <a:ext cx="572915" cy="432048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Inhaltsplatzhalter 2"/>
          <p:cNvSpPr txBox="1">
            <a:spLocks/>
          </p:cNvSpPr>
          <p:nvPr/>
        </p:nvSpPr>
        <p:spPr>
          <a:xfrm>
            <a:off x="781572" y="5624649"/>
            <a:ext cx="3683024" cy="684076"/>
          </a:xfrm>
          <a:prstGeom prst="rect">
            <a:avLst/>
          </a:prstGeom>
        </p:spPr>
        <p:txBody>
          <a:bodyPr vert="horz" lIns="0" tIns="45715" rIns="0" bIns="45715" rtlCol="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33" indent="-171433">
              <a:buFont typeface="Arial" pitchFamily="34" charset="0"/>
              <a:buChar char="•"/>
            </a:pPr>
            <a:r>
              <a:rPr lang="de-DE" sz="1300" b="0" dirty="0"/>
              <a:t>Google berücksichtigt seit Mitte 2011 die </a:t>
            </a:r>
            <a:br>
              <a:rPr lang="de-DE" sz="1300" b="0" dirty="0"/>
            </a:br>
            <a:r>
              <a:rPr lang="de-DE" sz="1300" b="0" dirty="0">
                <a:hlinkClick r:id="rId11"/>
              </a:rPr>
              <a:t>Ladezeit als Parameter im Suchmaschinenranking</a:t>
            </a:r>
            <a:r>
              <a:rPr lang="de-DE" sz="1300" b="0" dirty="0"/>
              <a:t> (=SEO-Optimierung)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0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Images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  <a:p>
            <a:pPr lvl="1"/>
            <a:r>
              <a:rPr lang="de-DE" sz="2000" dirty="0" smtClean="0"/>
              <a:t>Zusammenfassen (</a:t>
            </a:r>
            <a:r>
              <a:rPr lang="de-DE" sz="2000" dirty="0" smtClean="0"/>
              <a:t>Image-Fonts, Inline-</a:t>
            </a:r>
            <a:r>
              <a:rPr lang="de-DE" sz="2000" dirty="0" err="1" smtClean="0"/>
              <a:t>SVG‘s</a:t>
            </a:r>
            <a:r>
              <a:rPr lang="de-DE" sz="2000" dirty="0" smtClean="0"/>
              <a:t> oder CSS-Sprites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Javascripte</a:t>
            </a:r>
            <a:r>
              <a:rPr lang="de-DE" sz="2000" dirty="0" smtClean="0"/>
              <a:t> + CSS</a:t>
            </a:r>
          </a:p>
          <a:p>
            <a:pPr lvl="1"/>
            <a:r>
              <a:rPr lang="de-DE" sz="2000" dirty="0" smtClean="0"/>
              <a:t>Kombinieren / </a:t>
            </a:r>
            <a:r>
              <a:rPr lang="de-DE" sz="2000" dirty="0" err="1" smtClean="0"/>
              <a:t>Bundlen</a:t>
            </a:r>
            <a:endParaRPr lang="de-DE" sz="2000" dirty="0" smtClean="0"/>
          </a:p>
          <a:p>
            <a:pPr lvl="1"/>
            <a:r>
              <a:rPr lang="de-DE" sz="2000" dirty="0" smtClean="0"/>
              <a:t>Caching verbessern:</a:t>
            </a:r>
          </a:p>
          <a:p>
            <a:pPr lvl="2"/>
            <a:r>
              <a:rPr lang="de-DE" sz="1800" dirty="0" err="1" smtClean="0"/>
              <a:t>Versionierung</a:t>
            </a:r>
            <a:r>
              <a:rPr lang="de-DE" sz="1800" dirty="0" smtClean="0"/>
              <a:t> + lange Cachebarkeit</a:t>
            </a:r>
          </a:p>
          <a:p>
            <a:pPr lvl="2"/>
            <a:r>
              <a:rPr lang="de-DE" sz="1800" dirty="0" smtClean="0"/>
              <a:t>Identische Bundles auf verschiedenen Seiten einsetzen</a:t>
            </a:r>
          </a:p>
          <a:p>
            <a:pPr lvl="1"/>
            <a:r>
              <a:rPr lang="de-DE" sz="2000" dirty="0" smtClean="0"/>
              <a:t>Kritischen Pfad identifizieren</a:t>
            </a:r>
          </a:p>
          <a:p>
            <a:pPr lvl="2"/>
            <a:r>
              <a:rPr lang="de-DE" sz="1800" dirty="0" smtClean="0"/>
              <a:t>Critical </a:t>
            </a:r>
            <a:r>
              <a:rPr lang="de-DE" sz="1800" dirty="0" err="1" smtClean="0"/>
              <a:t>inlinen</a:t>
            </a:r>
            <a:r>
              <a:rPr lang="de-DE" sz="1800" dirty="0" smtClean="0"/>
              <a:t>, Non-</a:t>
            </a:r>
            <a:r>
              <a:rPr lang="de-DE" sz="1800" dirty="0" err="1" smtClean="0"/>
              <a:t>critical</a:t>
            </a:r>
            <a:r>
              <a:rPr lang="de-DE" sz="1800" dirty="0" smtClean="0"/>
              <a:t> ins </a:t>
            </a:r>
            <a:r>
              <a:rPr lang="de-DE" sz="1800" dirty="0" err="1" smtClean="0"/>
              <a:t>onload</a:t>
            </a:r>
            <a:endParaRPr lang="de-DE" sz="1800" dirty="0" smtClean="0"/>
          </a:p>
          <a:p>
            <a:r>
              <a:rPr lang="de-DE" sz="2000" dirty="0" smtClean="0"/>
              <a:t>Fonts</a:t>
            </a:r>
          </a:p>
          <a:p>
            <a:pPr lvl="1"/>
            <a:r>
              <a:rPr lang="de-DE" sz="2000" dirty="0" smtClean="0"/>
              <a:t>Nicht verwendete Zeichen und Schriftsätze entfernen</a:t>
            </a:r>
          </a:p>
          <a:p>
            <a:pPr lvl="1"/>
            <a:r>
              <a:rPr lang="de-DE" sz="2000" dirty="0" smtClean="0"/>
              <a:t>Verschieben ins </a:t>
            </a:r>
            <a:r>
              <a:rPr lang="de-DE" sz="2000" dirty="0" err="1" smtClean="0"/>
              <a:t>onload</a:t>
            </a:r>
            <a:endParaRPr lang="de-DE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8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Tracking / </a:t>
            </a:r>
            <a:r>
              <a:rPr lang="de-DE" sz="2000" dirty="0" err="1" smtClean="0"/>
              <a:t>Adserver</a:t>
            </a:r>
            <a:r>
              <a:rPr lang="de-DE" sz="2000" dirty="0" smtClean="0"/>
              <a:t> / Performance-Marketing</a:t>
            </a:r>
          </a:p>
          <a:p>
            <a:pPr lvl="1"/>
            <a:r>
              <a:rPr lang="de-DE" sz="2000" dirty="0" smtClean="0"/>
              <a:t>Generell ins </a:t>
            </a:r>
            <a:r>
              <a:rPr lang="de-DE" sz="2000" dirty="0" err="1" smtClean="0"/>
              <a:t>onload</a:t>
            </a:r>
            <a:r>
              <a:rPr lang="de-DE" sz="2000" dirty="0" smtClean="0"/>
              <a:t> verschieben</a:t>
            </a:r>
          </a:p>
          <a:p>
            <a:pPr lvl="1"/>
            <a:r>
              <a:rPr lang="de-DE" sz="2000" dirty="0" smtClean="0"/>
              <a:t>Einbindung optimieren (1 Request pro eingebundenem Partner)</a:t>
            </a:r>
          </a:p>
          <a:p>
            <a:r>
              <a:rPr lang="de-DE" sz="2000" dirty="0" smtClean="0"/>
              <a:t>AJAX</a:t>
            </a:r>
          </a:p>
          <a:p>
            <a:pPr lvl="1"/>
            <a:r>
              <a:rPr lang="de-DE" sz="2000" dirty="0" smtClean="0"/>
              <a:t>Jeder Call verursacht einen </a:t>
            </a:r>
            <a:r>
              <a:rPr lang="de-DE" sz="2000" dirty="0" err="1" smtClean="0"/>
              <a:t>Roundtrip</a:t>
            </a:r>
            <a:endParaRPr lang="de-DE" sz="2000" dirty="0" smtClean="0"/>
          </a:p>
          <a:p>
            <a:pPr lvl="1"/>
            <a:r>
              <a:rPr lang="de-DE" sz="2000" dirty="0" smtClean="0"/>
              <a:t>Mit Augenmaß einsetzen</a:t>
            </a:r>
          </a:p>
          <a:p>
            <a:pPr lvl="1"/>
            <a:r>
              <a:rPr lang="de-DE" sz="2000" dirty="0"/>
              <a:t>AJAX-Calls </a:t>
            </a:r>
            <a:r>
              <a:rPr lang="de-DE" sz="2000" dirty="0" smtClean="0"/>
              <a:t>zusammenfassen</a:t>
            </a:r>
          </a:p>
          <a:p>
            <a:pPr lvl="1"/>
            <a:r>
              <a:rPr lang="de-DE" sz="2000" dirty="0" smtClean="0"/>
              <a:t>Statt AJAX Server-seitige </a:t>
            </a:r>
            <a:r>
              <a:rPr lang="de-DE" sz="2000" dirty="0" err="1" smtClean="0"/>
              <a:t>Includes</a:t>
            </a:r>
            <a:r>
              <a:rPr lang="de-DE" sz="2000" dirty="0" smtClean="0"/>
              <a:t> einsetzen (ESI)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Lösungen für zu viele </a:t>
            </a:r>
            <a:r>
              <a:rPr lang="de-DE" dirty="0" err="1" smtClean="0"/>
              <a:t>Requests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31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8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Link- und Toolsammlung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2325"/>
              </p:ext>
            </p:extLst>
          </p:nvPr>
        </p:nvGraphicFramePr>
        <p:xfrm>
          <a:off x="249238" y="1196975"/>
          <a:ext cx="8640762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32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4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  <p:pic>
        <p:nvPicPr>
          <p:cNvPr id="8" name="perf-test-suit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620688"/>
            <a:ext cx="8610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658">
        <p:fade/>
      </p:transition>
    </mc:Choice>
    <mc:Fallback xmlns="">
      <p:transition spd="med" advTm="50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484" objId="12"/>
        <p14:triggerEvt type="onClick" time="13484" objId="12"/>
        <p14:stopEvt time="26582" objId="12"/>
        <p14:playEvt time="33629" objId="12"/>
        <p14:triggerEvt type="onClick" time="33629" objId="12"/>
        <p14:stopEvt time="46646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5935"/>
            <a:ext cx="7776864" cy="391330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95536" y="5727914"/>
            <a:ext cx="8234064" cy="62866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1000" dirty="0" smtClean="0"/>
              <a:t>Quelle: </a:t>
            </a:r>
            <a:r>
              <a:rPr lang="de-DE" sz="1000" dirty="0" err="1" smtClean="0"/>
              <a:t>Walmart</a:t>
            </a:r>
            <a:r>
              <a:rPr lang="de-DE" sz="1000" dirty="0" smtClean="0"/>
              <a:t> 2012</a:t>
            </a:r>
            <a:br>
              <a:rPr lang="de-DE" sz="1000" dirty="0" smtClean="0"/>
            </a:br>
            <a:r>
              <a:rPr lang="de-DE" sz="1000" dirty="0" smtClean="0"/>
              <a:t>http</a:t>
            </a:r>
            <a:r>
              <a:rPr lang="de-DE" sz="1000" dirty="0"/>
              <a:t>://www.webperformancetoday.com/2012/02/28/4-awesome-slides-showing-how-page-speed-correlates-to-business-metrics-at-walmart-com/</a:t>
            </a:r>
            <a:endParaRPr lang="de-DE" sz="10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1107840" y="1196752"/>
            <a:ext cx="7247656" cy="5511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b="1" dirty="0" err="1" smtClean="0"/>
              <a:t>Conversion</a:t>
            </a:r>
            <a:r>
              <a:rPr lang="de-DE" sz="2000" b="1" dirty="0" smtClean="0"/>
              <a:t> rate</a:t>
            </a:r>
            <a:r>
              <a:rPr lang="de-DE" sz="2000" dirty="0" smtClean="0"/>
              <a:t>: Anteil der User, die zu Käufern werden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2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72">
        <p:fade/>
      </p:transition>
    </mc:Choice>
    <mc:Fallback xmlns="">
      <p:transition spd="med" advTm="8617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3960440" cy="383140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 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769436" y="5977136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611560" y="955576"/>
            <a:ext cx="7344816" cy="1033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 smtClean="0"/>
              <a:t>Bing: </a:t>
            </a:r>
            <a:r>
              <a:rPr lang="de-DE" sz="2000" b="1" dirty="0" smtClean="0"/>
              <a:t>2 Sekunden </a:t>
            </a:r>
            <a:r>
              <a:rPr lang="de-DE" sz="2000" dirty="0" smtClean="0"/>
              <a:t>Verzögerung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4,3%</a:t>
            </a:r>
            <a:r>
              <a:rPr lang="de-DE" sz="2000" dirty="0" smtClean="0"/>
              <a:t> weniger Umsatz / User </a:t>
            </a:r>
            <a:br>
              <a:rPr lang="de-DE" sz="2000" dirty="0" smtClean="0"/>
            </a:br>
            <a:r>
              <a:rPr lang="de-DE" sz="2000" dirty="0" smtClean="0"/>
              <a:t>		</a:t>
            </a:r>
            <a:r>
              <a:rPr lang="de-DE" sz="2000" b="1" dirty="0" smtClean="0">
                <a:solidFill>
                  <a:schemeClr val="tx2"/>
                </a:solidFill>
              </a:rPr>
              <a:t>3,75%</a:t>
            </a:r>
            <a:r>
              <a:rPr lang="de-DE" sz="2000" dirty="0" smtClean="0"/>
              <a:t> weniger Kundenzufriedenheit</a:t>
            </a:r>
          </a:p>
        </p:txBody>
      </p:sp>
      <p:sp>
        <p:nvSpPr>
          <p:cNvPr id="15" name="Gestreifter Pfeil nach rechts 14"/>
          <p:cNvSpPr/>
          <p:nvPr/>
        </p:nvSpPr>
        <p:spPr>
          <a:xfrm>
            <a:off x="1627176" y="133779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6" name="Gestreifter Pfeil nach rechts 15"/>
          <p:cNvSpPr/>
          <p:nvPr/>
        </p:nvSpPr>
        <p:spPr>
          <a:xfrm>
            <a:off x="1627176" y="167572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6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11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57">
        <p:fade/>
      </p:transition>
    </mc:Choice>
    <mc:Fallback xmlns="">
      <p:transition spd="med" advTm="482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6552728" cy="218539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aus Aberdeen (160 Organisationen) : </a:t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1s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7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Umsatz,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11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weniger </a:t>
            </a:r>
            <a:r>
              <a:rPr lang="de-DE" sz="2000" dirty="0" smtClean="0"/>
              <a:t>Seitenaufrufe,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16</a:t>
            </a:r>
            <a:r>
              <a:rPr lang="de-DE" sz="2000" b="1" dirty="0">
                <a:solidFill>
                  <a:schemeClr val="tx2"/>
                </a:solidFill>
              </a:rPr>
              <a:t>%</a:t>
            </a:r>
            <a:r>
              <a:rPr lang="de-DE" sz="2000" dirty="0"/>
              <a:t> geringere Kundenzufriedenheit.</a:t>
            </a:r>
          </a:p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endParaRPr lang="de-DE" sz="2000" dirty="0" smtClean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32081"/>
            <a:ext cx="4961048" cy="3595426"/>
          </a:xfrm>
        </p:spPr>
      </p:pic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5" name="Gestreifter Pfeil nach rechts 14"/>
          <p:cNvSpPr/>
          <p:nvPr/>
        </p:nvSpPr>
        <p:spPr>
          <a:xfrm>
            <a:off x="1339144" y="2432788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55976" y="6212160"/>
            <a:ext cx="4176464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Gomez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http://www.mcrinc.com/Documents/Newsletters/201110_why_web_performance_matters.pdf</a:t>
            </a:r>
            <a:endParaRPr lang="de-DE" sz="900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7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90">
        <p:fade/>
      </p:transition>
    </mc:Choice>
    <mc:Fallback xmlns="">
      <p:transition spd="med" advTm="62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-252536" y="935224"/>
            <a:ext cx="11449272" cy="55187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123728" y="4869160"/>
            <a:ext cx="5904656" cy="60945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400" dirty="0" smtClean="0">
                <a:solidFill>
                  <a:schemeClr val="bg1"/>
                </a:solidFill>
              </a:rPr>
              <a:t>	2s statt 7s Ladezeit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605132" y="606814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>
                <a:solidFill>
                  <a:schemeClr val="bg1"/>
                </a:solidFill>
              </a:rPr>
              <a:t>Quelle: </a:t>
            </a:r>
            <a:r>
              <a:rPr lang="de-DE" sz="900" dirty="0" err="1" smtClean="0">
                <a:solidFill>
                  <a:schemeClr val="bg1"/>
                </a:solidFill>
              </a:rPr>
              <a:t>Shopzilla</a:t>
            </a:r>
            <a:r>
              <a:rPr lang="de-DE" sz="900" dirty="0" smtClean="0">
                <a:solidFill>
                  <a:schemeClr val="bg1"/>
                </a:solidFill>
              </a:rPr>
              <a:t> (2009)</a:t>
            </a:r>
            <a:r>
              <a:rPr lang="de-DE" sz="900" dirty="0">
                <a:solidFill>
                  <a:schemeClr val="bg1"/>
                </a:solidFill>
              </a:rPr>
              <a:t/>
            </a:r>
            <a:br>
              <a:rPr lang="de-DE" sz="900" dirty="0">
                <a:solidFill>
                  <a:schemeClr val="bg1"/>
                </a:solidFill>
              </a:rPr>
            </a:br>
            <a:r>
              <a:rPr lang="de-DE" sz="900" dirty="0">
                <a:solidFill>
                  <a:schemeClr val="bg1"/>
                </a:solidFill>
              </a:rPr>
              <a:t>http://velocityconf.com/velocity2009/public/schedule/detail/7709</a:t>
            </a:r>
            <a:endParaRPr lang="de-DE" sz="900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15616" y="1268760"/>
            <a:ext cx="2376264" cy="6814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4000" b="1" dirty="0" err="1" smtClean="0">
                <a:solidFill>
                  <a:schemeClr val="bg1"/>
                </a:solidFill>
              </a:rPr>
              <a:t>Shopzilla</a:t>
            </a:r>
            <a:endParaRPr lang="de-DE" sz="4000" b="1" dirty="0" smtClean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686674" y="2150099"/>
            <a:ext cx="5477614" cy="700245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dirty="0" smtClean="0">
                <a:solidFill>
                  <a:schemeClr val="bg1"/>
                </a:solidFill>
              </a:rPr>
              <a:t>$$$		</a:t>
            </a:r>
            <a:r>
              <a:rPr lang="de-DE" sz="3600" b="1" dirty="0" smtClean="0">
                <a:solidFill>
                  <a:srgbClr val="FFFF00"/>
                </a:solidFill>
              </a:rPr>
              <a:t>+ 12%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Umsatz</a:t>
            </a:r>
            <a:endParaRPr lang="de-DE" sz="36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1678494" y="2996952"/>
            <a:ext cx="1544354" cy="64807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+ 25%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Seitenaufrufe</a:t>
            </a:r>
            <a:endParaRPr lang="de-DE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1678428" y="3843804"/>
            <a:ext cx="6782004" cy="93610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3600" b="1" dirty="0" smtClean="0">
                <a:solidFill>
                  <a:schemeClr val="bg1"/>
                </a:solidFill>
              </a:rPr>
              <a:t>		</a:t>
            </a:r>
            <a:r>
              <a:rPr lang="de-DE" sz="3600" b="1" dirty="0" smtClean="0">
                <a:solidFill>
                  <a:srgbClr val="FFFF00"/>
                </a:solidFill>
              </a:rPr>
              <a:t>- 50%</a:t>
            </a:r>
            <a:r>
              <a:rPr lang="de-DE" sz="3200" b="1" dirty="0" smtClean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Server-Kapazität</a:t>
            </a:r>
            <a:endParaRPr lang="de-DE" dirty="0" smtClean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1806710" y="3717032"/>
            <a:ext cx="893082" cy="701849"/>
            <a:chOff x="3878" y="3383"/>
            <a:chExt cx="453" cy="328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3878" y="3383"/>
              <a:ext cx="256" cy="275"/>
              <a:chOff x="3878" y="3383"/>
              <a:chExt cx="256" cy="275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878" y="3406"/>
                <a:ext cx="85" cy="252"/>
              </a:xfrm>
              <a:custGeom>
                <a:avLst/>
                <a:gdLst>
                  <a:gd name="T0" fmla="*/ 0 w 282"/>
                  <a:gd name="T1" fmla="*/ 0 h 1336"/>
                  <a:gd name="T2" fmla="*/ 0 w 282"/>
                  <a:gd name="T3" fmla="*/ 8 h 1336"/>
                  <a:gd name="T4" fmla="*/ 8 w 282"/>
                  <a:gd name="T5" fmla="*/ 9 h 1336"/>
                  <a:gd name="T6" fmla="*/ 8 w 282"/>
                  <a:gd name="T7" fmla="*/ 1 h 1336"/>
                  <a:gd name="T8" fmla="*/ 0 w 282"/>
                  <a:gd name="T9" fmla="*/ 0 h 1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336"/>
                  <a:gd name="T17" fmla="*/ 282 w 282"/>
                  <a:gd name="T18" fmla="*/ 1336 h 1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336">
                    <a:moveTo>
                      <a:pt x="0" y="0"/>
                    </a:moveTo>
                    <a:lnTo>
                      <a:pt x="0" y="1204"/>
                    </a:lnTo>
                    <a:lnTo>
                      <a:pt x="282" y="1336"/>
                    </a:lnTo>
                    <a:lnTo>
                      <a:pt x="282" y="13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878" y="3383"/>
                <a:ext cx="256" cy="49"/>
              </a:xfrm>
              <a:custGeom>
                <a:avLst/>
                <a:gdLst>
                  <a:gd name="T0" fmla="*/ 0 w 846"/>
                  <a:gd name="T1" fmla="*/ 1 h 254"/>
                  <a:gd name="T2" fmla="*/ 15 w 846"/>
                  <a:gd name="T3" fmla="*/ 0 h 254"/>
                  <a:gd name="T4" fmla="*/ 23 w 846"/>
                  <a:gd name="T5" fmla="*/ 1 h 254"/>
                  <a:gd name="T6" fmla="*/ 8 w 846"/>
                  <a:gd name="T7" fmla="*/ 2 h 254"/>
                  <a:gd name="T8" fmla="*/ 0 w 846"/>
                  <a:gd name="T9" fmla="*/ 1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6"/>
                  <a:gd name="T16" fmla="*/ 0 h 254"/>
                  <a:gd name="T17" fmla="*/ 846 w 846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6" h="254">
                    <a:moveTo>
                      <a:pt x="0" y="122"/>
                    </a:moveTo>
                    <a:lnTo>
                      <a:pt x="554" y="0"/>
                    </a:lnTo>
                    <a:lnTo>
                      <a:pt x="846" y="130"/>
                    </a:lnTo>
                    <a:lnTo>
                      <a:pt x="282" y="254"/>
                    </a:lnTo>
                    <a:lnTo>
                      <a:pt x="0" y="12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1"/>
              <p:cNvSpPr>
                <a:spLocks/>
              </p:cNvSpPr>
              <p:nvPr/>
            </p:nvSpPr>
            <p:spPr bwMode="auto">
              <a:xfrm>
                <a:off x="3963" y="3407"/>
                <a:ext cx="171" cy="251"/>
              </a:xfrm>
              <a:custGeom>
                <a:avLst/>
                <a:gdLst>
                  <a:gd name="T0" fmla="*/ 16 w 564"/>
                  <a:gd name="T1" fmla="*/ 0 h 1328"/>
                  <a:gd name="T2" fmla="*/ 16 w 564"/>
                  <a:gd name="T3" fmla="*/ 8 h 1328"/>
                  <a:gd name="T4" fmla="*/ 0 w 564"/>
                  <a:gd name="T5" fmla="*/ 9 h 1328"/>
                  <a:gd name="T6" fmla="*/ 0 w 564"/>
                  <a:gd name="T7" fmla="*/ 1 h 1328"/>
                  <a:gd name="T8" fmla="*/ 16 w 564"/>
                  <a:gd name="T9" fmla="*/ 0 h 1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4"/>
                  <a:gd name="T16" fmla="*/ 0 h 1328"/>
                  <a:gd name="T17" fmla="*/ 564 w 564"/>
                  <a:gd name="T18" fmla="*/ 1328 h 13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4" h="1328">
                    <a:moveTo>
                      <a:pt x="564" y="0"/>
                    </a:moveTo>
                    <a:lnTo>
                      <a:pt x="564" y="1206"/>
                    </a:lnTo>
                    <a:lnTo>
                      <a:pt x="0" y="1328"/>
                    </a:lnTo>
                    <a:lnTo>
                      <a:pt x="0" y="124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3891" y="3424"/>
                <a:ext cx="57" cy="95"/>
              </a:xfrm>
              <a:custGeom>
                <a:avLst/>
                <a:gdLst>
                  <a:gd name="T0" fmla="*/ 0 w 188"/>
                  <a:gd name="T1" fmla="*/ 0 h 506"/>
                  <a:gd name="T2" fmla="*/ 0 w 188"/>
                  <a:gd name="T3" fmla="*/ 3 h 506"/>
                  <a:gd name="T4" fmla="*/ 5 w 188"/>
                  <a:gd name="T5" fmla="*/ 3 h 506"/>
                  <a:gd name="T6" fmla="*/ 5 w 188"/>
                  <a:gd name="T7" fmla="*/ 1 h 506"/>
                  <a:gd name="T8" fmla="*/ 0 w 188"/>
                  <a:gd name="T9" fmla="*/ 0 h 5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8"/>
                  <a:gd name="T16" fmla="*/ 0 h 506"/>
                  <a:gd name="T17" fmla="*/ 188 w 188"/>
                  <a:gd name="T18" fmla="*/ 506 h 5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8" h="506">
                    <a:moveTo>
                      <a:pt x="0" y="0"/>
                    </a:moveTo>
                    <a:lnTo>
                      <a:pt x="0" y="420"/>
                    </a:lnTo>
                    <a:lnTo>
                      <a:pt x="188" y="506"/>
                    </a:lnTo>
                    <a:lnTo>
                      <a:pt x="188" y="8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3935" y="3524"/>
                <a:ext cx="13" cy="23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3935" y="3550"/>
                <a:ext cx="13" cy="22"/>
              </a:xfrm>
              <a:custGeom>
                <a:avLst/>
                <a:gdLst>
                  <a:gd name="T0" fmla="*/ 0 w 44"/>
                  <a:gd name="T1" fmla="*/ 0 h 118"/>
                  <a:gd name="T2" fmla="*/ 0 w 44"/>
                  <a:gd name="T3" fmla="*/ 1 h 118"/>
                  <a:gd name="T4" fmla="*/ 1 w 44"/>
                  <a:gd name="T5" fmla="*/ 1 h 118"/>
                  <a:gd name="T6" fmla="*/ 1 w 44"/>
                  <a:gd name="T7" fmla="*/ 0 h 118"/>
                  <a:gd name="T8" fmla="*/ 0 w 44"/>
                  <a:gd name="T9" fmla="*/ 0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118"/>
                  <a:gd name="T17" fmla="*/ 44 w 44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118">
                    <a:moveTo>
                      <a:pt x="0" y="0"/>
                    </a:moveTo>
                    <a:lnTo>
                      <a:pt x="0" y="98"/>
                    </a:lnTo>
                    <a:lnTo>
                      <a:pt x="44" y="118"/>
                    </a:lnTo>
                    <a:lnTo>
                      <a:pt x="44" y="2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50000">
                    <a:srgbClr val="EAEAEA"/>
                  </a:gs>
                  <a:gs pos="100000">
                    <a:srgbClr val="C0C0C0"/>
                  </a:gs>
                </a:gsLst>
                <a:lin ang="2700000" scaled="1"/>
              </a:gradFill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3894" y="3427"/>
                <a:ext cx="0" cy="7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3895" y="3501"/>
                <a:ext cx="49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3936" y="3526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3945" y="3530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3936" y="3551"/>
                <a:ext cx="11" cy="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3945" y="3555"/>
                <a:ext cx="0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3898" y="3483"/>
                <a:ext cx="46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3896" y="3464"/>
                <a:ext cx="48" cy="14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3896" y="3444"/>
                <a:ext cx="48" cy="15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4071" y="3579"/>
              <a:ext cx="260" cy="132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8"/>
                </a:cxn>
                <a:cxn ang="0">
                  <a:pos x="666" y="106"/>
                </a:cxn>
                <a:cxn ang="0">
                  <a:pos x="634" y="76"/>
                </a:cxn>
                <a:cxn ang="0">
                  <a:pos x="592" y="52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2"/>
                </a:cxn>
                <a:cxn ang="0">
                  <a:pos x="126" y="40"/>
                </a:cxn>
                <a:cxn ang="0">
                  <a:pos x="78" y="64"/>
                </a:cxn>
                <a:cxn ang="0">
                  <a:pos x="42" y="90"/>
                </a:cxn>
                <a:cxn ang="0">
                  <a:pos x="16" y="122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4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6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4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6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4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8"/>
                  </a:lnTo>
                  <a:lnTo>
                    <a:pt x="678" y="122"/>
                  </a:lnTo>
                  <a:lnTo>
                    <a:pt x="666" y="106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4"/>
                  </a:lnTo>
                  <a:lnTo>
                    <a:pt x="592" y="52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2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2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2"/>
                  </a:lnTo>
                  <a:lnTo>
                    <a:pt x="78" y="64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6"/>
                  </a:lnTo>
                  <a:lnTo>
                    <a:pt x="16" y="122"/>
                  </a:lnTo>
                  <a:lnTo>
                    <a:pt x="6" y="138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4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6"/>
                  </a:lnTo>
                  <a:lnTo>
                    <a:pt x="152" y="426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4"/>
                  </a:lnTo>
                  <a:lnTo>
                    <a:pt x="346" y="454"/>
                  </a:lnTo>
                  <a:lnTo>
                    <a:pt x="382" y="454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6"/>
                  </a:lnTo>
                  <a:lnTo>
                    <a:pt x="566" y="416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4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4071" y="3535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4">
                  <a:moveTo>
                    <a:pt x="694" y="170"/>
                  </a:moveTo>
                  <a:lnTo>
                    <a:pt x="694" y="170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4071" y="3499"/>
              <a:ext cx="260" cy="131"/>
            </a:xfrm>
            <a:custGeom>
              <a:avLst/>
              <a:gdLst/>
              <a:ahLst/>
              <a:cxnLst>
                <a:cxn ang="0">
                  <a:pos x="694" y="172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6"/>
                </a:cxn>
                <a:cxn ang="0">
                  <a:pos x="592" y="50"/>
                </a:cxn>
                <a:cxn ang="0">
                  <a:pos x="540" y="30"/>
                </a:cxn>
                <a:cxn ang="0">
                  <a:pos x="482" y="14"/>
                </a:cxn>
                <a:cxn ang="0">
                  <a:pos x="416" y="4"/>
                </a:cxn>
                <a:cxn ang="0">
                  <a:pos x="346" y="0"/>
                </a:cxn>
                <a:cxn ang="0">
                  <a:pos x="310" y="2"/>
                </a:cxn>
                <a:cxn ang="0">
                  <a:pos x="244" y="8"/>
                </a:cxn>
                <a:cxn ang="0">
                  <a:pos x="182" y="20"/>
                </a:cxn>
                <a:cxn ang="0">
                  <a:pos x="126" y="40"/>
                </a:cxn>
                <a:cxn ang="0">
                  <a:pos x="78" y="62"/>
                </a:cxn>
                <a:cxn ang="0">
                  <a:pos x="42" y="90"/>
                </a:cxn>
                <a:cxn ang="0">
                  <a:pos x="16" y="120"/>
                </a:cxn>
                <a:cxn ang="0">
                  <a:pos x="2" y="154"/>
                </a:cxn>
                <a:cxn ang="0">
                  <a:pos x="0" y="172"/>
                </a:cxn>
                <a:cxn ang="0">
                  <a:pos x="0" y="282"/>
                </a:cxn>
                <a:cxn ang="0">
                  <a:pos x="6" y="318"/>
                </a:cxn>
                <a:cxn ang="0">
                  <a:pos x="28" y="350"/>
                </a:cxn>
                <a:cxn ang="0">
                  <a:pos x="60" y="378"/>
                </a:cxn>
                <a:cxn ang="0">
                  <a:pos x="102" y="404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4"/>
                </a:cxn>
                <a:cxn ang="0">
                  <a:pos x="382" y="452"/>
                </a:cxn>
                <a:cxn ang="0">
                  <a:pos x="450" y="446"/>
                </a:cxn>
                <a:cxn ang="0">
                  <a:pos x="512" y="434"/>
                </a:cxn>
                <a:cxn ang="0">
                  <a:pos x="566" y="414"/>
                </a:cxn>
                <a:cxn ang="0">
                  <a:pos x="614" y="392"/>
                </a:cxn>
                <a:cxn ang="0">
                  <a:pos x="652" y="364"/>
                </a:cxn>
                <a:cxn ang="0">
                  <a:pos x="678" y="334"/>
                </a:cxn>
                <a:cxn ang="0">
                  <a:pos x="692" y="300"/>
                </a:cxn>
                <a:cxn ang="0">
                  <a:pos x="694" y="282"/>
                </a:cxn>
                <a:cxn ang="0">
                  <a:pos x="694" y="172"/>
                </a:cxn>
              </a:cxnLst>
              <a:rect l="0" t="0" r="r" b="b"/>
              <a:pathLst>
                <a:path w="694" h="454">
                  <a:moveTo>
                    <a:pt x="694" y="172"/>
                  </a:moveTo>
                  <a:lnTo>
                    <a:pt x="694" y="172"/>
                  </a:lnTo>
                  <a:lnTo>
                    <a:pt x="692" y="154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90"/>
                  </a:lnTo>
                  <a:lnTo>
                    <a:pt x="634" y="76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40"/>
                  </a:lnTo>
                  <a:lnTo>
                    <a:pt x="540" y="30"/>
                  </a:lnTo>
                  <a:lnTo>
                    <a:pt x="512" y="20"/>
                  </a:lnTo>
                  <a:lnTo>
                    <a:pt x="482" y="14"/>
                  </a:lnTo>
                  <a:lnTo>
                    <a:pt x="450" y="8"/>
                  </a:lnTo>
                  <a:lnTo>
                    <a:pt x="416" y="4"/>
                  </a:lnTo>
                  <a:lnTo>
                    <a:pt x="382" y="2"/>
                  </a:lnTo>
                  <a:lnTo>
                    <a:pt x="346" y="0"/>
                  </a:lnTo>
                  <a:lnTo>
                    <a:pt x="310" y="2"/>
                  </a:lnTo>
                  <a:lnTo>
                    <a:pt x="276" y="4"/>
                  </a:lnTo>
                  <a:lnTo>
                    <a:pt x="244" y="8"/>
                  </a:lnTo>
                  <a:lnTo>
                    <a:pt x="212" y="14"/>
                  </a:lnTo>
                  <a:lnTo>
                    <a:pt x="182" y="20"/>
                  </a:lnTo>
                  <a:lnTo>
                    <a:pt x="152" y="30"/>
                  </a:lnTo>
                  <a:lnTo>
                    <a:pt x="126" y="40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6"/>
                  </a:lnTo>
                  <a:lnTo>
                    <a:pt x="42" y="90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4"/>
                  </a:lnTo>
                  <a:lnTo>
                    <a:pt x="0" y="172"/>
                  </a:lnTo>
                  <a:lnTo>
                    <a:pt x="0" y="282"/>
                  </a:lnTo>
                  <a:lnTo>
                    <a:pt x="2" y="300"/>
                  </a:lnTo>
                  <a:lnTo>
                    <a:pt x="6" y="318"/>
                  </a:lnTo>
                  <a:lnTo>
                    <a:pt x="16" y="334"/>
                  </a:lnTo>
                  <a:lnTo>
                    <a:pt x="28" y="350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2"/>
                  </a:lnTo>
                  <a:lnTo>
                    <a:pt x="102" y="404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4"/>
                  </a:lnTo>
                  <a:lnTo>
                    <a:pt x="212" y="440"/>
                  </a:lnTo>
                  <a:lnTo>
                    <a:pt x="244" y="446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4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6"/>
                  </a:lnTo>
                  <a:lnTo>
                    <a:pt x="482" y="440"/>
                  </a:lnTo>
                  <a:lnTo>
                    <a:pt x="512" y="434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4"/>
                  </a:lnTo>
                  <a:lnTo>
                    <a:pt x="614" y="392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50"/>
                  </a:lnTo>
                  <a:lnTo>
                    <a:pt x="678" y="334"/>
                  </a:lnTo>
                  <a:lnTo>
                    <a:pt x="686" y="318"/>
                  </a:lnTo>
                  <a:lnTo>
                    <a:pt x="692" y="300"/>
                  </a:lnTo>
                  <a:lnTo>
                    <a:pt x="694" y="282"/>
                  </a:lnTo>
                  <a:lnTo>
                    <a:pt x="694" y="172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4071" y="3461"/>
              <a:ext cx="260" cy="132"/>
            </a:xfrm>
            <a:custGeom>
              <a:avLst/>
              <a:gdLst/>
              <a:ahLst/>
              <a:cxnLst>
                <a:cxn ang="0">
                  <a:pos x="694" y="170"/>
                </a:cxn>
                <a:cxn ang="0">
                  <a:pos x="686" y="136"/>
                </a:cxn>
                <a:cxn ang="0">
                  <a:pos x="666" y="104"/>
                </a:cxn>
                <a:cxn ang="0">
                  <a:pos x="634" y="74"/>
                </a:cxn>
                <a:cxn ang="0">
                  <a:pos x="592" y="50"/>
                </a:cxn>
                <a:cxn ang="0">
                  <a:pos x="540" y="28"/>
                </a:cxn>
                <a:cxn ang="0">
                  <a:pos x="482" y="12"/>
                </a:cxn>
                <a:cxn ang="0">
                  <a:pos x="416" y="2"/>
                </a:cxn>
                <a:cxn ang="0">
                  <a:pos x="346" y="0"/>
                </a:cxn>
                <a:cxn ang="0">
                  <a:pos x="310" y="0"/>
                </a:cxn>
                <a:cxn ang="0">
                  <a:pos x="244" y="6"/>
                </a:cxn>
                <a:cxn ang="0">
                  <a:pos x="182" y="20"/>
                </a:cxn>
                <a:cxn ang="0">
                  <a:pos x="126" y="38"/>
                </a:cxn>
                <a:cxn ang="0">
                  <a:pos x="78" y="62"/>
                </a:cxn>
                <a:cxn ang="0">
                  <a:pos x="42" y="88"/>
                </a:cxn>
                <a:cxn ang="0">
                  <a:pos x="16" y="120"/>
                </a:cxn>
                <a:cxn ang="0">
                  <a:pos x="2" y="152"/>
                </a:cxn>
                <a:cxn ang="0">
                  <a:pos x="0" y="170"/>
                </a:cxn>
                <a:cxn ang="0">
                  <a:pos x="0" y="282"/>
                </a:cxn>
                <a:cxn ang="0">
                  <a:pos x="6" y="316"/>
                </a:cxn>
                <a:cxn ang="0">
                  <a:pos x="28" y="348"/>
                </a:cxn>
                <a:cxn ang="0">
                  <a:pos x="60" y="378"/>
                </a:cxn>
                <a:cxn ang="0">
                  <a:pos x="102" y="402"/>
                </a:cxn>
                <a:cxn ang="0">
                  <a:pos x="152" y="424"/>
                </a:cxn>
                <a:cxn ang="0">
                  <a:pos x="212" y="440"/>
                </a:cxn>
                <a:cxn ang="0">
                  <a:pos x="276" y="450"/>
                </a:cxn>
                <a:cxn ang="0">
                  <a:pos x="346" y="452"/>
                </a:cxn>
                <a:cxn ang="0">
                  <a:pos x="382" y="452"/>
                </a:cxn>
                <a:cxn ang="0">
                  <a:pos x="450" y="444"/>
                </a:cxn>
                <a:cxn ang="0">
                  <a:pos x="512" y="432"/>
                </a:cxn>
                <a:cxn ang="0">
                  <a:pos x="566" y="414"/>
                </a:cxn>
                <a:cxn ang="0">
                  <a:pos x="614" y="390"/>
                </a:cxn>
                <a:cxn ang="0">
                  <a:pos x="652" y="364"/>
                </a:cxn>
                <a:cxn ang="0">
                  <a:pos x="678" y="332"/>
                </a:cxn>
                <a:cxn ang="0">
                  <a:pos x="692" y="298"/>
                </a:cxn>
                <a:cxn ang="0">
                  <a:pos x="694" y="282"/>
                </a:cxn>
                <a:cxn ang="0">
                  <a:pos x="694" y="170"/>
                </a:cxn>
              </a:cxnLst>
              <a:rect l="0" t="0" r="r" b="b"/>
              <a:pathLst>
                <a:path w="694" h="452">
                  <a:moveTo>
                    <a:pt x="694" y="170"/>
                  </a:moveTo>
                  <a:lnTo>
                    <a:pt x="694" y="170"/>
                  </a:lnTo>
                  <a:lnTo>
                    <a:pt x="692" y="152"/>
                  </a:lnTo>
                  <a:lnTo>
                    <a:pt x="686" y="136"/>
                  </a:lnTo>
                  <a:lnTo>
                    <a:pt x="678" y="120"/>
                  </a:lnTo>
                  <a:lnTo>
                    <a:pt x="666" y="104"/>
                  </a:lnTo>
                  <a:lnTo>
                    <a:pt x="652" y="88"/>
                  </a:lnTo>
                  <a:lnTo>
                    <a:pt x="634" y="74"/>
                  </a:lnTo>
                  <a:lnTo>
                    <a:pt x="614" y="62"/>
                  </a:lnTo>
                  <a:lnTo>
                    <a:pt x="592" y="50"/>
                  </a:lnTo>
                  <a:lnTo>
                    <a:pt x="566" y="38"/>
                  </a:lnTo>
                  <a:lnTo>
                    <a:pt x="540" y="28"/>
                  </a:lnTo>
                  <a:lnTo>
                    <a:pt x="512" y="20"/>
                  </a:lnTo>
                  <a:lnTo>
                    <a:pt x="482" y="12"/>
                  </a:lnTo>
                  <a:lnTo>
                    <a:pt x="450" y="6"/>
                  </a:lnTo>
                  <a:lnTo>
                    <a:pt x="416" y="2"/>
                  </a:lnTo>
                  <a:lnTo>
                    <a:pt x="382" y="0"/>
                  </a:lnTo>
                  <a:lnTo>
                    <a:pt x="346" y="0"/>
                  </a:lnTo>
                  <a:lnTo>
                    <a:pt x="310" y="0"/>
                  </a:lnTo>
                  <a:lnTo>
                    <a:pt x="276" y="2"/>
                  </a:lnTo>
                  <a:lnTo>
                    <a:pt x="244" y="6"/>
                  </a:lnTo>
                  <a:lnTo>
                    <a:pt x="212" y="12"/>
                  </a:lnTo>
                  <a:lnTo>
                    <a:pt x="182" y="20"/>
                  </a:lnTo>
                  <a:lnTo>
                    <a:pt x="152" y="28"/>
                  </a:lnTo>
                  <a:lnTo>
                    <a:pt x="126" y="38"/>
                  </a:lnTo>
                  <a:lnTo>
                    <a:pt x="102" y="50"/>
                  </a:lnTo>
                  <a:lnTo>
                    <a:pt x="78" y="62"/>
                  </a:lnTo>
                  <a:lnTo>
                    <a:pt x="60" y="74"/>
                  </a:lnTo>
                  <a:lnTo>
                    <a:pt x="42" y="88"/>
                  </a:lnTo>
                  <a:lnTo>
                    <a:pt x="28" y="104"/>
                  </a:lnTo>
                  <a:lnTo>
                    <a:pt x="16" y="120"/>
                  </a:lnTo>
                  <a:lnTo>
                    <a:pt x="6" y="136"/>
                  </a:lnTo>
                  <a:lnTo>
                    <a:pt x="2" y="152"/>
                  </a:lnTo>
                  <a:lnTo>
                    <a:pt x="0" y="170"/>
                  </a:lnTo>
                  <a:lnTo>
                    <a:pt x="0" y="282"/>
                  </a:lnTo>
                  <a:lnTo>
                    <a:pt x="2" y="298"/>
                  </a:lnTo>
                  <a:lnTo>
                    <a:pt x="6" y="316"/>
                  </a:lnTo>
                  <a:lnTo>
                    <a:pt x="16" y="332"/>
                  </a:lnTo>
                  <a:lnTo>
                    <a:pt x="28" y="348"/>
                  </a:lnTo>
                  <a:lnTo>
                    <a:pt x="42" y="364"/>
                  </a:lnTo>
                  <a:lnTo>
                    <a:pt x="60" y="378"/>
                  </a:lnTo>
                  <a:lnTo>
                    <a:pt x="78" y="390"/>
                  </a:lnTo>
                  <a:lnTo>
                    <a:pt x="102" y="402"/>
                  </a:lnTo>
                  <a:lnTo>
                    <a:pt x="126" y="414"/>
                  </a:lnTo>
                  <a:lnTo>
                    <a:pt x="152" y="424"/>
                  </a:lnTo>
                  <a:lnTo>
                    <a:pt x="182" y="432"/>
                  </a:lnTo>
                  <a:lnTo>
                    <a:pt x="212" y="440"/>
                  </a:lnTo>
                  <a:lnTo>
                    <a:pt x="244" y="444"/>
                  </a:lnTo>
                  <a:lnTo>
                    <a:pt x="276" y="450"/>
                  </a:lnTo>
                  <a:lnTo>
                    <a:pt x="310" y="452"/>
                  </a:lnTo>
                  <a:lnTo>
                    <a:pt x="346" y="452"/>
                  </a:lnTo>
                  <a:lnTo>
                    <a:pt x="382" y="452"/>
                  </a:lnTo>
                  <a:lnTo>
                    <a:pt x="416" y="450"/>
                  </a:lnTo>
                  <a:lnTo>
                    <a:pt x="450" y="444"/>
                  </a:lnTo>
                  <a:lnTo>
                    <a:pt x="482" y="440"/>
                  </a:lnTo>
                  <a:lnTo>
                    <a:pt x="512" y="432"/>
                  </a:lnTo>
                  <a:lnTo>
                    <a:pt x="540" y="424"/>
                  </a:lnTo>
                  <a:lnTo>
                    <a:pt x="566" y="414"/>
                  </a:lnTo>
                  <a:lnTo>
                    <a:pt x="592" y="402"/>
                  </a:lnTo>
                  <a:lnTo>
                    <a:pt x="614" y="390"/>
                  </a:lnTo>
                  <a:lnTo>
                    <a:pt x="634" y="378"/>
                  </a:lnTo>
                  <a:lnTo>
                    <a:pt x="652" y="364"/>
                  </a:lnTo>
                  <a:lnTo>
                    <a:pt x="666" y="348"/>
                  </a:lnTo>
                  <a:lnTo>
                    <a:pt x="678" y="332"/>
                  </a:lnTo>
                  <a:lnTo>
                    <a:pt x="686" y="316"/>
                  </a:lnTo>
                  <a:lnTo>
                    <a:pt x="692" y="298"/>
                  </a:lnTo>
                  <a:lnTo>
                    <a:pt x="694" y="282"/>
                  </a:lnTo>
                  <a:lnTo>
                    <a:pt x="694" y="170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4071" y="3461"/>
              <a:ext cx="258" cy="88"/>
            </a:xfrm>
            <a:custGeom>
              <a:avLst/>
              <a:gdLst/>
              <a:ahLst/>
              <a:cxnLst>
                <a:cxn ang="0">
                  <a:pos x="688" y="156"/>
                </a:cxn>
                <a:cxn ang="0">
                  <a:pos x="680" y="188"/>
                </a:cxn>
                <a:cxn ang="0">
                  <a:pos x="660" y="218"/>
                </a:cxn>
                <a:cxn ang="0">
                  <a:pos x="628" y="244"/>
                </a:cxn>
                <a:cxn ang="0">
                  <a:pos x="586" y="268"/>
                </a:cxn>
                <a:cxn ang="0">
                  <a:pos x="536" y="286"/>
                </a:cxn>
                <a:cxn ang="0">
                  <a:pos x="478" y="302"/>
                </a:cxn>
                <a:cxn ang="0">
                  <a:pos x="412" y="310"/>
                </a:cxn>
                <a:cxn ang="0">
                  <a:pos x="344" y="314"/>
                </a:cxn>
                <a:cxn ang="0">
                  <a:pos x="308" y="312"/>
                </a:cxn>
                <a:cxn ang="0">
                  <a:pos x="242" y="306"/>
                </a:cxn>
                <a:cxn ang="0">
                  <a:pos x="180" y="294"/>
                </a:cxn>
                <a:cxn ang="0">
                  <a:pos x="124" y="278"/>
                </a:cxn>
                <a:cxn ang="0">
                  <a:pos x="78" y="256"/>
                </a:cxn>
                <a:cxn ang="0">
                  <a:pos x="42" y="232"/>
                </a:cxn>
                <a:cxn ang="0">
                  <a:pos x="14" y="204"/>
                </a:cxn>
                <a:cxn ang="0">
                  <a:pos x="2" y="172"/>
                </a:cxn>
                <a:cxn ang="0">
                  <a:pos x="0" y="156"/>
                </a:cxn>
                <a:cxn ang="0">
                  <a:pos x="6" y="126"/>
                </a:cxn>
                <a:cxn ang="0">
                  <a:pos x="26" y="96"/>
                </a:cxn>
                <a:cxn ang="0">
                  <a:pos x="58" y="68"/>
                </a:cxn>
                <a:cxn ang="0">
                  <a:pos x="100" y="46"/>
                </a:cxn>
                <a:cxn ang="0">
                  <a:pos x="152" y="26"/>
                </a:cxn>
                <a:cxn ang="0">
                  <a:pos x="210" y="12"/>
                </a:cxn>
                <a:cxn ang="0">
                  <a:pos x="274" y="4"/>
                </a:cxn>
                <a:cxn ang="0">
                  <a:pos x="344" y="0"/>
                </a:cxn>
                <a:cxn ang="0">
                  <a:pos x="378" y="0"/>
                </a:cxn>
                <a:cxn ang="0">
                  <a:pos x="446" y="6"/>
                </a:cxn>
                <a:cxn ang="0">
                  <a:pos x="508" y="18"/>
                </a:cxn>
                <a:cxn ang="0">
                  <a:pos x="562" y="36"/>
                </a:cxn>
                <a:cxn ang="0">
                  <a:pos x="608" y="56"/>
                </a:cxn>
                <a:cxn ang="0">
                  <a:pos x="646" y="82"/>
                </a:cxn>
                <a:cxn ang="0">
                  <a:pos x="672" y="110"/>
                </a:cxn>
                <a:cxn ang="0">
                  <a:pos x="686" y="140"/>
                </a:cxn>
                <a:cxn ang="0">
                  <a:pos x="688" y="156"/>
                </a:cxn>
              </a:cxnLst>
              <a:rect l="0" t="0" r="r" b="b"/>
              <a:pathLst>
                <a:path w="688" h="314">
                  <a:moveTo>
                    <a:pt x="688" y="156"/>
                  </a:moveTo>
                  <a:lnTo>
                    <a:pt x="688" y="156"/>
                  </a:lnTo>
                  <a:lnTo>
                    <a:pt x="686" y="172"/>
                  </a:lnTo>
                  <a:lnTo>
                    <a:pt x="680" y="188"/>
                  </a:lnTo>
                  <a:lnTo>
                    <a:pt x="672" y="204"/>
                  </a:lnTo>
                  <a:lnTo>
                    <a:pt x="660" y="218"/>
                  </a:lnTo>
                  <a:lnTo>
                    <a:pt x="646" y="232"/>
                  </a:lnTo>
                  <a:lnTo>
                    <a:pt x="628" y="244"/>
                  </a:lnTo>
                  <a:lnTo>
                    <a:pt x="608" y="256"/>
                  </a:lnTo>
                  <a:lnTo>
                    <a:pt x="586" y="268"/>
                  </a:lnTo>
                  <a:lnTo>
                    <a:pt x="562" y="278"/>
                  </a:lnTo>
                  <a:lnTo>
                    <a:pt x="536" y="286"/>
                  </a:lnTo>
                  <a:lnTo>
                    <a:pt x="508" y="294"/>
                  </a:lnTo>
                  <a:lnTo>
                    <a:pt x="478" y="302"/>
                  </a:lnTo>
                  <a:lnTo>
                    <a:pt x="446" y="306"/>
                  </a:lnTo>
                  <a:lnTo>
                    <a:pt x="412" y="310"/>
                  </a:lnTo>
                  <a:lnTo>
                    <a:pt x="378" y="312"/>
                  </a:lnTo>
                  <a:lnTo>
                    <a:pt x="344" y="314"/>
                  </a:lnTo>
                  <a:lnTo>
                    <a:pt x="308" y="312"/>
                  </a:lnTo>
                  <a:lnTo>
                    <a:pt x="274" y="310"/>
                  </a:lnTo>
                  <a:lnTo>
                    <a:pt x="242" y="306"/>
                  </a:lnTo>
                  <a:lnTo>
                    <a:pt x="210" y="302"/>
                  </a:lnTo>
                  <a:lnTo>
                    <a:pt x="180" y="294"/>
                  </a:lnTo>
                  <a:lnTo>
                    <a:pt x="152" y="286"/>
                  </a:lnTo>
                  <a:lnTo>
                    <a:pt x="124" y="278"/>
                  </a:lnTo>
                  <a:lnTo>
                    <a:pt x="100" y="268"/>
                  </a:lnTo>
                  <a:lnTo>
                    <a:pt x="78" y="256"/>
                  </a:lnTo>
                  <a:lnTo>
                    <a:pt x="58" y="244"/>
                  </a:lnTo>
                  <a:lnTo>
                    <a:pt x="42" y="232"/>
                  </a:lnTo>
                  <a:lnTo>
                    <a:pt x="26" y="218"/>
                  </a:lnTo>
                  <a:lnTo>
                    <a:pt x="14" y="204"/>
                  </a:lnTo>
                  <a:lnTo>
                    <a:pt x="6" y="188"/>
                  </a:lnTo>
                  <a:lnTo>
                    <a:pt x="2" y="172"/>
                  </a:lnTo>
                  <a:lnTo>
                    <a:pt x="0" y="156"/>
                  </a:lnTo>
                  <a:lnTo>
                    <a:pt x="2" y="140"/>
                  </a:lnTo>
                  <a:lnTo>
                    <a:pt x="6" y="126"/>
                  </a:lnTo>
                  <a:lnTo>
                    <a:pt x="14" y="110"/>
                  </a:lnTo>
                  <a:lnTo>
                    <a:pt x="26" y="96"/>
                  </a:lnTo>
                  <a:lnTo>
                    <a:pt x="42" y="82"/>
                  </a:lnTo>
                  <a:lnTo>
                    <a:pt x="58" y="68"/>
                  </a:lnTo>
                  <a:lnTo>
                    <a:pt x="78" y="56"/>
                  </a:lnTo>
                  <a:lnTo>
                    <a:pt x="100" y="46"/>
                  </a:lnTo>
                  <a:lnTo>
                    <a:pt x="124" y="36"/>
                  </a:lnTo>
                  <a:lnTo>
                    <a:pt x="152" y="26"/>
                  </a:lnTo>
                  <a:lnTo>
                    <a:pt x="180" y="18"/>
                  </a:lnTo>
                  <a:lnTo>
                    <a:pt x="210" y="12"/>
                  </a:lnTo>
                  <a:lnTo>
                    <a:pt x="242" y="6"/>
                  </a:lnTo>
                  <a:lnTo>
                    <a:pt x="274" y="4"/>
                  </a:lnTo>
                  <a:lnTo>
                    <a:pt x="308" y="0"/>
                  </a:lnTo>
                  <a:lnTo>
                    <a:pt x="344" y="0"/>
                  </a:lnTo>
                  <a:lnTo>
                    <a:pt x="378" y="0"/>
                  </a:lnTo>
                  <a:lnTo>
                    <a:pt x="412" y="4"/>
                  </a:lnTo>
                  <a:lnTo>
                    <a:pt x="446" y="6"/>
                  </a:lnTo>
                  <a:lnTo>
                    <a:pt x="478" y="12"/>
                  </a:lnTo>
                  <a:lnTo>
                    <a:pt x="508" y="18"/>
                  </a:lnTo>
                  <a:lnTo>
                    <a:pt x="536" y="26"/>
                  </a:lnTo>
                  <a:lnTo>
                    <a:pt x="562" y="36"/>
                  </a:lnTo>
                  <a:lnTo>
                    <a:pt x="586" y="46"/>
                  </a:lnTo>
                  <a:lnTo>
                    <a:pt x="608" y="56"/>
                  </a:lnTo>
                  <a:lnTo>
                    <a:pt x="628" y="68"/>
                  </a:lnTo>
                  <a:lnTo>
                    <a:pt x="646" y="82"/>
                  </a:lnTo>
                  <a:lnTo>
                    <a:pt x="660" y="96"/>
                  </a:lnTo>
                  <a:lnTo>
                    <a:pt x="672" y="110"/>
                  </a:lnTo>
                  <a:lnTo>
                    <a:pt x="680" y="126"/>
                  </a:lnTo>
                  <a:lnTo>
                    <a:pt x="686" y="140"/>
                  </a:lnTo>
                  <a:lnTo>
                    <a:pt x="688" y="156"/>
                  </a:lnTo>
                  <a:close/>
                </a:path>
              </a:pathLst>
            </a:custGeom>
            <a:gradFill rotWithShape="1">
              <a:gsLst>
                <a:gs pos="0">
                  <a:srgbClr val="DBD1D8"/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/>
                </a:gs>
              </a:gsLst>
              <a:lin ang="0" scaled="1"/>
            </a:gradFill>
            <a:ln w="12700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9"/>
            <p:cNvSpPr>
              <a:spLocks noChangeArrowheads="1"/>
            </p:cNvSpPr>
            <p:nvPr/>
          </p:nvSpPr>
          <p:spPr bwMode="auto">
            <a:xfrm>
              <a:off x="4098" y="3471"/>
              <a:ext cx="205" cy="54"/>
            </a:xfrm>
            <a:prstGeom prst="ellipse">
              <a:avLst/>
            </a:prstGeom>
            <a:gradFill rotWithShape="1">
              <a:gsLst>
                <a:gs pos="0">
                  <a:srgbClr val="DBD1D8">
                    <a:alpha val="0"/>
                  </a:srgbClr>
                </a:gs>
                <a:gs pos="50000">
                  <a:srgbClr val="DBD1D8">
                    <a:gamma/>
                    <a:tint val="0"/>
                    <a:invGamma/>
                  </a:srgbClr>
                </a:gs>
                <a:gs pos="100000">
                  <a:srgbClr val="DBD1D8">
                    <a:alpha val="0"/>
                  </a:srgbClr>
                </a:gs>
              </a:gsLst>
              <a:lin ang="0" scaled="1"/>
            </a:gradFill>
            <a:ln w="28575">
              <a:solidFill>
                <a:srgbClr val="969696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AutoShape 40"/>
            <p:cNvSpPr>
              <a:spLocks noChangeArrowheads="1"/>
            </p:cNvSpPr>
            <p:nvPr/>
          </p:nvSpPr>
          <p:spPr bwMode="auto">
            <a:xfrm rot="-5400000">
              <a:off x="4029" y="3536"/>
              <a:ext cx="96" cy="102"/>
            </a:xfrm>
            <a:prstGeom prst="downArrow">
              <a:avLst>
                <a:gd name="adj1" fmla="val 57241"/>
                <a:gd name="adj2" fmla="val 52554"/>
              </a:avLst>
            </a:prstGeom>
            <a:solidFill>
              <a:srgbClr val="927D87"/>
            </a:solidFill>
            <a:ln w="12700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sng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5"/>
          <p:cNvGrpSpPr>
            <a:grpSpLocks noChangeAspect="1"/>
          </p:cNvGrpSpPr>
          <p:nvPr/>
        </p:nvGrpSpPr>
        <p:grpSpPr bwMode="auto">
          <a:xfrm flipH="1">
            <a:off x="1885170" y="2809620"/>
            <a:ext cx="477705" cy="734755"/>
            <a:chOff x="3940" y="1386"/>
            <a:chExt cx="210" cy="323"/>
          </a:xfrm>
        </p:grpSpPr>
        <p:grpSp>
          <p:nvGrpSpPr>
            <p:cNvPr id="43" name="Group 136"/>
            <p:cNvGrpSpPr>
              <a:grpSpLocks/>
            </p:cNvGrpSpPr>
            <p:nvPr/>
          </p:nvGrpSpPr>
          <p:grpSpPr bwMode="auto">
            <a:xfrm>
              <a:off x="3940" y="1379"/>
              <a:ext cx="210" cy="321"/>
              <a:chOff x="776" y="1719"/>
              <a:chExt cx="330" cy="474"/>
            </a:xfrm>
          </p:grpSpPr>
          <p:sp>
            <p:nvSpPr>
              <p:cNvPr id="55" name="Freeform 137"/>
              <p:cNvSpPr>
                <a:spLocks/>
              </p:cNvSpPr>
              <p:nvPr/>
            </p:nvSpPr>
            <p:spPr bwMode="auto">
              <a:xfrm flipH="1">
                <a:off x="859" y="2100"/>
                <a:ext cx="209" cy="81"/>
              </a:xfrm>
              <a:custGeom>
                <a:avLst/>
                <a:gdLst>
                  <a:gd name="T0" fmla="*/ 0 w 312"/>
                  <a:gd name="T1" fmla="*/ 9 h 121"/>
                  <a:gd name="T2" fmla="*/ 41 w 312"/>
                  <a:gd name="T3" fmla="*/ 0 h 121"/>
                  <a:gd name="T4" fmla="*/ 94 w 312"/>
                  <a:gd name="T5" fmla="*/ 25 h 121"/>
                  <a:gd name="T6" fmla="*/ 58 w 312"/>
                  <a:gd name="T7" fmla="*/ 36 h 121"/>
                  <a:gd name="T8" fmla="*/ 0 w 312"/>
                  <a:gd name="T9" fmla="*/ 9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2"/>
                  <a:gd name="T16" fmla="*/ 0 h 121"/>
                  <a:gd name="T17" fmla="*/ 312 w 312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2" h="121">
                    <a:moveTo>
                      <a:pt x="0" y="31"/>
                    </a:moveTo>
                    <a:lnTo>
                      <a:pt x="136" y="0"/>
                    </a:lnTo>
                    <a:lnTo>
                      <a:pt x="312" y="84"/>
                    </a:lnTo>
                    <a:lnTo>
                      <a:pt x="191" y="12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DDDDD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138"/>
              <p:cNvSpPr>
                <a:spLocks/>
              </p:cNvSpPr>
              <p:nvPr/>
            </p:nvSpPr>
            <p:spPr bwMode="auto">
              <a:xfrm flipH="1">
                <a:off x="798" y="1721"/>
                <a:ext cx="308" cy="472"/>
              </a:xfrm>
              <a:custGeom>
                <a:avLst/>
                <a:gdLst>
                  <a:gd name="T0" fmla="*/ 0 w 457"/>
                  <a:gd name="T1" fmla="*/ 0 h 699"/>
                  <a:gd name="T2" fmla="*/ 0 w 457"/>
                  <a:gd name="T3" fmla="*/ 151 h 699"/>
                  <a:gd name="T4" fmla="*/ 140 w 457"/>
                  <a:gd name="T5" fmla="*/ 215 h 699"/>
                  <a:gd name="T6" fmla="*/ 140 w 457"/>
                  <a:gd name="T7" fmla="*/ 64 h 699"/>
                  <a:gd name="T8" fmla="*/ 0 w 457"/>
                  <a:gd name="T9" fmla="*/ 0 h 6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7"/>
                  <a:gd name="T16" fmla="*/ 0 h 699"/>
                  <a:gd name="T17" fmla="*/ 457 w 457"/>
                  <a:gd name="T18" fmla="*/ 699 h 6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7" h="699">
                    <a:moveTo>
                      <a:pt x="0" y="0"/>
                    </a:moveTo>
                    <a:lnTo>
                      <a:pt x="0" y="491"/>
                    </a:lnTo>
                    <a:lnTo>
                      <a:pt x="457" y="699"/>
                    </a:lnTo>
                    <a:lnTo>
                      <a:pt x="457" y="20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139"/>
              <p:cNvSpPr>
                <a:spLocks/>
              </p:cNvSpPr>
              <p:nvPr/>
            </p:nvSpPr>
            <p:spPr bwMode="auto">
              <a:xfrm flipH="1">
                <a:off x="776" y="1719"/>
                <a:ext cx="330" cy="140"/>
              </a:xfrm>
              <a:custGeom>
                <a:avLst/>
                <a:gdLst>
                  <a:gd name="T0" fmla="*/ 0 w 490"/>
                  <a:gd name="T1" fmla="*/ 1 h 208"/>
                  <a:gd name="T2" fmla="*/ 9 w 490"/>
                  <a:gd name="T3" fmla="*/ 0 h 208"/>
                  <a:gd name="T4" fmla="*/ 150 w 490"/>
                  <a:gd name="T5" fmla="*/ 62 h 208"/>
                  <a:gd name="T6" fmla="*/ 139 w 490"/>
                  <a:gd name="T7" fmla="*/ 63 h 208"/>
                  <a:gd name="T8" fmla="*/ 0 w 490"/>
                  <a:gd name="T9" fmla="*/ 1 h 2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0"/>
                  <a:gd name="T16" fmla="*/ 0 h 208"/>
                  <a:gd name="T17" fmla="*/ 490 w 490"/>
                  <a:gd name="T18" fmla="*/ 208 h 2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0" h="208">
                    <a:moveTo>
                      <a:pt x="0" y="3"/>
                    </a:moveTo>
                    <a:lnTo>
                      <a:pt x="30" y="0"/>
                    </a:lnTo>
                    <a:lnTo>
                      <a:pt x="490" y="204"/>
                    </a:lnTo>
                    <a:lnTo>
                      <a:pt x="457" y="208"/>
                    </a:lnTo>
                    <a:lnTo>
                      <a:pt x="0" y="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140"/>
              <p:cNvSpPr>
                <a:spLocks/>
              </p:cNvSpPr>
              <p:nvPr/>
            </p:nvSpPr>
            <p:spPr bwMode="auto">
              <a:xfrm flipH="1">
                <a:off x="779" y="1857"/>
                <a:ext cx="17" cy="333"/>
              </a:xfrm>
              <a:custGeom>
                <a:avLst/>
                <a:gdLst>
                  <a:gd name="T0" fmla="*/ 7 w 26"/>
                  <a:gd name="T1" fmla="*/ 0 h 494"/>
                  <a:gd name="T2" fmla="*/ 7 w 26"/>
                  <a:gd name="T3" fmla="*/ 150 h 494"/>
                  <a:gd name="T4" fmla="*/ 0 w 26"/>
                  <a:gd name="T5" fmla="*/ 151 h 494"/>
                  <a:gd name="T6" fmla="*/ 0 w 26"/>
                  <a:gd name="T7" fmla="*/ 1 h 494"/>
                  <a:gd name="T8" fmla="*/ 7 w 26"/>
                  <a:gd name="T9" fmla="*/ 0 h 4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94"/>
                  <a:gd name="T17" fmla="*/ 26 w 26"/>
                  <a:gd name="T18" fmla="*/ 494 h 4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94">
                    <a:moveTo>
                      <a:pt x="26" y="0"/>
                    </a:moveTo>
                    <a:lnTo>
                      <a:pt x="26" y="490"/>
                    </a:lnTo>
                    <a:lnTo>
                      <a:pt x="0" y="494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EBEBEB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41"/>
              <p:cNvSpPr>
                <a:spLocks/>
              </p:cNvSpPr>
              <p:nvPr/>
            </p:nvSpPr>
            <p:spPr bwMode="auto">
              <a:xfrm flipH="1">
                <a:off x="815" y="1747"/>
                <a:ext cx="275" cy="4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34"/>
                  </a:cxn>
                  <a:cxn ang="0">
                    <a:pos x="409" y="616"/>
                  </a:cxn>
                  <a:cxn ang="0">
                    <a:pos x="409" y="185"/>
                  </a:cxn>
                  <a:cxn ang="0">
                    <a:pos x="0" y="0"/>
                  </a:cxn>
                </a:cxnLst>
                <a:rect l="0" t="0" r="r" b="b"/>
                <a:pathLst>
                  <a:path w="409" h="616">
                    <a:moveTo>
                      <a:pt x="0" y="0"/>
                    </a:moveTo>
                    <a:lnTo>
                      <a:pt x="0" y="434"/>
                    </a:lnTo>
                    <a:lnTo>
                      <a:pt x="409" y="616"/>
                    </a:lnTo>
                    <a:lnTo>
                      <a:pt x="409" y="185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C1C5"/>
                  </a:gs>
                  <a:gs pos="50000">
                    <a:srgbClr val="927D87"/>
                  </a:gs>
                  <a:gs pos="100000">
                    <a:srgbClr val="CCC1C5"/>
                  </a:gs>
                </a:gsLst>
                <a:lin ang="2700000" scaled="1"/>
              </a:gra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42"/>
              <p:cNvSpPr>
                <a:spLocks noChangeShapeType="1"/>
              </p:cNvSpPr>
              <p:nvPr/>
            </p:nvSpPr>
            <p:spPr bwMode="auto">
              <a:xfrm flipH="1">
                <a:off x="1086" y="1753"/>
                <a:ext cx="0" cy="28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43"/>
              <p:cNvSpPr>
                <a:spLocks noChangeShapeType="1"/>
              </p:cNvSpPr>
              <p:nvPr/>
            </p:nvSpPr>
            <p:spPr bwMode="auto">
              <a:xfrm flipH="1">
                <a:off x="823" y="2035"/>
                <a:ext cx="266" cy="119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44"/>
              <p:cNvSpPr>
                <a:spLocks noChangeShapeType="1"/>
              </p:cNvSpPr>
              <p:nvPr/>
            </p:nvSpPr>
            <p:spPr bwMode="auto">
              <a:xfrm flipH="1">
                <a:off x="940" y="2122"/>
                <a:ext cx="120" cy="56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45"/>
              <p:cNvSpPr>
                <a:spLocks noChangeShapeType="1"/>
              </p:cNvSpPr>
              <p:nvPr/>
            </p:nvSpPr>
            <p:spPr bwMode="auto">
              <a:xfrm flipH="1" flipV="1">
                <a:off x="881" y="2161"/>
                <a:ext cx="61" cy="17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4" name="Group 146"/>
            <p:cNvGrpSpPr>
              <a:grpSpLocks/>
            </p:cNvGrpSpPr>
            <p:nvPr/>
          </p:nvGrpSpPr>
          <p:grpSpPr bwMode="auto">
            <a:xfrm>
              <a:off x="3996" y="1445"/>
              <a:ext cx="127" cy="204"/>
              <a:chOff x="3996" y="1445"/>
              <a:chExt cx="127" cy="204"/>
            </a:xfrm>
          </p:grpSpPr>
          <p:sp>
            <p:nvSpPr>
              <p:cNvPr id="45" name="Line 147"/>
              <p:cNvSpPr>
                <a:spLocks noChangeShapeType="1"/>
              </p:cNvSpPr>
              <p:nvPr/>
            </p:nvSpPr>
            <p:spPr bwMode="auto">
              <a:xfrm flipV="1">
                <a:off x="4002" y="1502"/>
                <a:ext cx="121" cy="6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48"/>
              <p:cNvSpPr>
                <a:spLocks noChangeShapeType="1"/>
              </p:cNvSpPr>
              <p:nvPr/>
            </p:nvSpPr>
            <p:spPr bwMode="auto">
              <a:xfrm flipV="1">
                <a:off x="4000" y="1534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49"/>
              <p:cNvSpPr>
                <a:spLocks noChangeShapeType="1"/>
              </p:cNvSpPr>
              <p:nvPr/>
            </p:nvSpPr>
            <p:spPr bwMode="auto">
              <a:xfrm flipV="1">
                <a:off x="4000" y="1559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150"/>
              <p:cNvSpPr>
                <a:spLocks noChangeShapeType="1"/>
              </p:cNvSpPr>
              <p:nvPr/>
            </p:nvSpPr>
            <p:spPr bwMode="auto">
              <a:xfrm flipV="1">
                <a:off x="4002" y="1479"/>
                <a:ext cx="117" cy="58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1"/>
              <p:cNvSpPr>
                <a:spLocks noChangeShapeType="1"/>
              </p:cNvSpPr>
              <p:nvPr/>
            </p:nvSpPr>
            <p:spPr bwMode="auto">
              <a:xfrm flipV="1">
                <a:off x="4022" y="1458"/>
                <a:ext cx="101" cy="51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152"/>
              <p:cNvSpPr>
                <a:spLocks noChangeShapeType="1"/>
              </p:cNvSpPr>
              <p:nvPr/>
            </p:nvSpPr>
            <p:spPr bwMode="auto">
              <a:xfrm flipV="1">
                <a:off x="3996" y="1585"/>
                <a:ext cx="126" cy="64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53"/>
              <p:cNvSpPr>
                <a:spLocks noChangeShapeType="1"/>
              </p:cNvSpPr>
              <p:nvPr/>
            </p:nvSpPr>
            <p:spPr bwMode="auto">
              <a:xfrm flipV="1">
                <a:off x="3998" y="1445"/>
                <a:ext cx="123" cy="62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154"/>
              <p:cNvSpPr>
                <a:spLocks noChangeShapeType="1"/>
              </p:cNvSpPr>
              <p:nvPr/>
            </p:nvSpPr>
            <p:spPr bwMode="auto">
              <a:xfrm flipH="1" flipV="1">
                <a:off x="4121" y="1445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55"/>
              <p:cNvSpPr>
                <a:spLocks noChangeShapeType="1"/>
              </p:cNvSpPr>
              <p:nvPr/>
            </p:nvSpPr>
            <p:spPr bwMode="auto">
              <a:xfrm flipH="1" flipV="1">
                <a:off x="3998" y="1506"/>
                <a:ext cx="1" cy="1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56"/>
              <p:cNvSpPr>
                <a:spLocks noChangeArrowheads="1"/>
              </p:cNvSpPr>
              <p:nvPr/>
            </p:nvSpPr>
            <p:spPr bwMode="auto">
              <a:xfrm rot="5156986" flipH="1">
                <a:off x="3994" y="1495"/>
                <a:ext cx="34" cy="29"/>
              </a:xfrm>
              <a:prstGeom prst="parallelogram">
                <a:avLst>
                  <a:gd name="adj" fmla="val 29310"/>
                </a:avLst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lIns="92646" tIns="46324" rIns="92646" bIns="46324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8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0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126">
        <p:fade/>
      </p:transition>
    </mc:Choice>
    <mc:Fallback>
      <p:transition spd="med" advTm="491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Hackathon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Performance </a:t>
            </a:r>
            <a:r>
              <a:rPr lang="de-DE" dirty="0" err="1" smtClean="0"/>
              <a:t>matters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23528" y="1052736"/>
            <a:ext cx="8424936" cy="15841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2000" dirty="0"/>
              <a:t>Studie </a:t>
            </a:r>
            <a:r>
              <a:rPr lang="de-DE" sz="2000" dirty="0" smtClean="0"/>
              <a:t>Google : 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>	</a:t>
            </a:r>
            <a:r>
              <a:rPr lang="de-DE" sz="2000" b="1" dirty="0" smtClean="0"/>
              <a:t>400ms </a:t>
            </a:r>
            <a:r>
              <a:rPr lang="de-DE" sz="2000" b="1" dirty="0"/>
              <a:t>Verzögerung </a:t>
            </a:r>
            <a:r>
              <a:rPr lang="de-DE" sz="2000" dirty="0"/>
              <a:t>der </a:t>
            </a:r>
            <a:r>
              <a:rPr lang="de-DE" sz="2000" dirty="0" smtClean="0"/>
              <a:t>Ladezeit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b="1" dirty="0" smtClean="0">
                <a:solidFill>
                  <a:schemeClr val="tx2"/>
                </a:solidFill>
              </a:rPr>
              <a:t>0,59%</a:t>
            </a:r>
            <a:r>
              <a:rPr lang="de-DE" sz="2000" dirty="0" smtClean="0"/>
              <a:t> </a:t>
            </a:r>
            <a:r>
              <a:rPr lang="de-DE" sz="2000" dirty="0"/>
              <a:t>weniger </a:t>
            </a:r>
            <a:r>
              <a:rPr lang="de-DE" sz="2000" dirty="0" smtClean="0"/>
              <a:t>Suchanfragen pro User</a:t>
            </a:r>
            <a:br>
              <a:rPr lang="de-DE" sz="2000" dirty="0" smtClean="0"/>
            </a:br>
            <a:r>
              <a:rPr lang="de-DE" sz="2000" dirty="0"/>
              <a:t>	</a:t>
            </a:r>
            <a:r>
              <a:rPr lang="de-DE" sz="2000" dirty="0" smtClean="0"/>
              <a:t>	Nach Beendung der Verzögerung weiter merkbarer Effekt</a:t>
            </a:r>
          </a:p>
        </p:txBody>
      </p:sp>
      <p:sp>
        <p:nvSpPr>
          <p:cNvPr id="13" name="Gestreifter Pfeil nach rechts 12"/>
          <p:cNvSpPr/>
          <p:nvPr/>
        </p:nvSpPr>
        <p:spPr>
          <a:xfrm>
            <a:off x="1339144" y="1761536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4" name="Gestreifter Pfeil nach rechts 13"/>
          <p:cNvSpPr/>
          <p:nvPr/>
        </p:nvSpPr>
        <p:spPr>
          <a:xfrm>
            <a:off x="1339144" y="2099464"/>
            <a:ext cx="648072" cy="2423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de-DE" sz="1600" dirty="0" smtClean="0">
              <a:solidFill>
                <a:schemeClr val="tx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91680" y="6238664"/>
            <a:ext cx="5472608" cy="4572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de-DE" sz="900" dirty="0" smtClean="0"/>
              <a:t>Quelle: </a:t>
            </a:r>
            <a:r>
              <a:rPr lang="de-DE" sz="900" dirty="0" err="1" smtClean="0"/>
              <a:t>O‘Reilly</a:t>
            </a:r>
            <a:r>
              <a:rPr lang="de-DE" sz="900" dirty="0" smtClean="0"/>
              <a:t> (2011)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http://radar.oreilly.com/2009/06/bing-and-google-agree-slow-pag.html</a:t>
            </a:r>
            <a:endParaRPr lang="de-DE" sz="9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08840"/>
            <a:ext cx="5616624" cy="3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9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09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1">
        <p:fade/>
      </p:transition>
    </mc:Choice>
    <mc:Fallback>
      <p:transition spd="med" advTm="43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1029</Words>
  <Application>Microsoft Office PowerPoint</Application>
  <PresentationFormat>Bildschirmpräsentation (4:3)</PresentationFormat>
  <Paragraphs>310</Paragraphs>
  <Slides>32</Slides>
  <Notes>14</Notes>
  <HiddenSlides>2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Default Theme</vt:lpstr>
      <vt:lpstr>Performance 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 Bookmarklet</vt:lpstr>
      <vt:lpstr>Demo: Developer Tools im Chrome</vt:lpstr>
      <vt:lpstr>Performance-Hackathon</vt:lpstr>
      <vt:lpstr>Optimierung…</vt:lpstr>
      <vt:lpstr>Performance-Hackathon</vt:lpstr>
      <vt:lpstr>Performance-Hackathon</vt:lpstr>
      <vt:lpstr>Demo: OpenSpeedMonitor Messung</vt:lpstr>
      <vt:lpstr>Optimierung…</vt:lpstr>
      <vt:lpstr>Optimierung…</vt:lpstr>
      <vt:lpstr>Optimierung …</vt:lpstr>
      <vt:lpstr>Performance-Hackathon</vt:lpstr>
      <vt:lpstr>Performance-Hackathon</vt:lpstr>
      <vt:lpstr>Optimierung…</vt:lpstr>
      <vt:lpstr>Optimierung…</vt:lpstr>
      <vt:lpstr>Optimierung…</vt:lpstr>
      <vt:lpstr>Demo: Pagespeed Insight</vt:lpstr>
      <vt:lpstr>Performance-Hackathon</vt:lpstr>
      <vt:lpstr>Performance-Hackathon</vt:lpstr>
      <vt:lpstr>Performance-Hackathon</vt:lpstr>
      <vt:lpstr>Performance-Hackathon</vt:lpstr>
      <vt:lpstr>Performance-Hackathon</vt:lpstr>
      <vt:lpstr>Performance-Hackathon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2015</dc:title>
  <dc:creator>nkuhn</dc:creator>
  <cp:lastModifiedBy>nkuhn</cp:lastModifiedBy>
  <cp:revision>78</cp:revision>
  <dcterms:created xsi:type="dcterms:W3CDTF">2015-03-16T14:56:35Z</dcterms:created>
  <dcterms:modified xsi:type="dcterms:W3CDTF">2015-04-28T17:27:53Z</dcterms:modified>
</cp:coreProperties>
</file>